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sldIdLst>
    <p:sldId id="265" r:id="rId2"/>
    <p:sldId id="287" r:id="rId3"/>
    <p:sldId id="269" r:id="rId4"/>
    <p:sldId id="293" r:id="rId5"/>
    <p:sldId id="270" r:id="rId6"/>
    <p:sldId id="294" r:id="rId7"/>
    <p:sldId id="285" r:id="rId8"/>
    <p:sldId id="286" r:id="rId9"/>
    <p:sldId id="295" r:id="rId10"/>
    <p:sldId id="289" r:id="rId11"/>
    <p:sldId id="277" r:id="rId12"/>
    <p:sldId id="276" r:id="rId13"/>
    <p:sldId id="288" r:id="rId14"/>
    <p:sldId id="279" r:id="rId15"/>
    <p:sldId id="280" r:id="rId16"/>
    <p:sldId id="281" r:id="rId17"/>
    <p:sldId id="290" r:id="rId18"/>
    <p:sldId id="292" r:id="rId19"/>
    <p:sldId id="282" r:id="rId20"/>
    <p:sldId id="298" r:id="rId21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5B81DAF-34D1-49AE-9EB1-05CCA41CBB3A}">
          <p14:sldIdLst>
            <p14:sldId id="265"/>
            <p14:sldId id="287"/>
            <p14:sldId id="269"/>
            <p14:sldId id="293"/>
            <p14:sldId id="270"/>
            <p14:sldId id="294"/>
            <p14:sldId id="285"/>
            <p14:sldId id="286"/>
            <p14:sldId id="295"/>
            <p14:sldId id="289"/>
            <p14:sldId id="277"/>
            <p14:sldId id="276"/>
            <p14:sldId id="288"/>
            <p14:sldId id="279"/>
            <p14:sldId id="280"/>
          </p14:sldIdLst>
        </p14:section>
        <p14:section name="Untitled Section" id="{233EB1F1-2447-4755-A52E-90A5AD16C889}">
          <p14:sldIdLst>
            <p14:sldId id="281"/>
            <p14:sldId id="290"/>
            <p14:sldId id="292"/>
            <p14:sldId id="282"/>
            <p14:sldId id="298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3384" userDrawn="1">
          <p15:clr>
            <a:srgbClr val="A4A3A4"/>
          </p15:clr>
        </p15:guide>
        <p15:guide id="2" pos="3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6400"/>
    <a:srgbClr val="63666A"/>
    <a:srgbClr val="FA64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04" autoAdjust="0"/>
    <p:restoredTop sz="85132" autoAdjust="0"/>
  </p:normalViewPr>
  <p:slideViewPr>
    <p:cSldViewPr snapToGrid="0" snapToObjects="1">
      <p:cViewPr varScale="1">
        <p:scale>
          <a:sx n="61" d="100"/>
          <a:sy n="61" d="100"/>
        </p:scale>
        <p:origin x="1206" y="72"/>
      </p:cViewPr>
      <p:guideLst>
        <p:guide orient="horz" pos="3384"/>
        <p:guide pos="3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E832E8D-3F1C-45A5-B62B-145BF42FB6E8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9AFF209-6083-46CE-9831-EA634C6EB31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1236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10993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675633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3 plans to choose from </a:t>
            </a:r>
          </a:p>
          <a:p>
            <a:pPr lvl="1"/>
            <a:r>
              <a:rPr lang="en-US" altLang="en-US" dirty="0"/>
              <a:t>Low, High, Platinum</a:t>
            </a:r>
          </a:p>
          <a:p>
            <a:pPr lvl="1"/>
            <a:r>
              <a:rPr lang="en-US" altLang="en-US" dirty="0"/>
              <a:t>Platinum has adult ortho, teeth whitening, extra cleanings, nitrous oxide, annual benefit of $3,000</a:t>
            </a:r>
          </a:p>
          <a:p>
            <a:endParaRPr lang="en-US" dirty="0"/>
          </a:p>
          <a:p>
            <a:r>
              <a:rPr lang="en-US" dirty="0"/>
              <a:t>26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304415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2 year rate guarantee</a:t>
            </a:r>
          </a:p>
          <a:p>
            <a:endParaRPr lang="en-US" dirty="0"/>
          </a:p>
          <a:p>
            <a:r>
              <a:rPr lang="en-US" dirty="0"/>
              <a:t>Loss Ratio:</a:t>
            </a:r>
          </a:p>
          <a:p>
            <a:r>
              <a:rPr lang="en-US" dirty="0"/>
              <a:t>Low  - 114%  Increase 14%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High - 125%  Increase 20%</a:t>
            </a:r>
          </a:p>
          <a:p>
            <a:r>
              <a:rPr lang="en-US" dirty="0" err="1"/>
              <a:t>Platimum</a:t>
            </a:r>
            <a:r>
              <a:rPr lang="en-US" dirty="0"/>
              <a:t> – 113 Increase 13%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32436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204725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394513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99237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Increase in Health FSA from $3,200 to $3,300 Carryover </a:t>
            </a:r>
            <a:r>
              <a:rPr lang="en-US" sz="1800" kern="10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increase from $640 to $660</a:t>
            </a: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8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Increase HSA max contribution for 2025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$4,150 to $4,300 (individual) ($3550 EE)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$8,300 to $8,550 (family) ($7300 EE)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7106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469826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403(b) + Roth 403(b) = Total no more than $23,000</a:t>
            </a:r>
          </a:p>
          <a:p>
            <a:r>
              <a:rPr lang="en-US" dirty="0"/>
              <a:t>457(b) + Roth 457(b) = Total no more than $23,000</a:t>
            </a:r>
          </a:p>
          <a:p>
            <a:endParaRPr lang="en-US" dirty="0"/>
          </a:p>
          <a:p>
            <a:r>
              <a:rPr lang="en-US" dirty="0"/>
              <a:t>Grand Total no more than $46,000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318303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33285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14025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057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13622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92555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Individual $3,200 to $3,300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kern="1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Family $6,400 to $6,600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0396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No increase in </a:t>
            </a:r>
            <a:r>
              <a:rPr lang="en-US" dirty="0" err="1"/>
              <a:t>ee</a:t>
            </a:r>
            <a:r>
              <a:rPr lang="en-US" dirty="0"/>
              <a:t> paid premiums</a:t>
            </a:r>
          </a:p>
          <a:p>
            <a:r>
              <a:rPr lang="en-US" dirty="0"/>
              <a:t>Bio and tobacco credit $20/</a:t>
            </a:r>
            <a:r>
              <a:rPr lang="en-US"/>
              <a:t>mth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266135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Ovia Health - women’s &amp; family health pregnancy support program, </a:t>
            </a:r>
            <a:r>
              <a:rPr lang="en-US" sz="1300" dirty="0"/>
              <a:t>where a user-friendly app helps track progress throughout pregnancy, </a:t>
            </a:r>
            <a:r>
              <a:rPr lang="en-US" dirty="0"/>
              <a:t>and is available to the employee and any covered dependents who are or become pregnant. By enrolling, you will receive a $250 deductible credit upon completion of the pregnancy portion of the program. </a:t>
            </a:r>
          </a:p>
          <a:p>
            <a:endParaRPr lang="en-US" dirty="0"/>
          </a:p>
          <a:p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Livongo – 	hypertension and diabetes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	transitioning to Teledoc after first of the year. For the remainder of 2023 it is rebranded to Livongo by Teledoc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Hinge Health – acute and chronic (neck, shoulders, back, hips, and knees)</a:t>
            </a:r>
          </a:p>
          <a:p>
            <a:endParaRPr lang="en-US" dirty="0"/>
          </a:p>
          <a:p>
            <a:r>
              <a:rPr lang="en-US" dirty="0"/>
              <a:t>BVA –  	maximize your benefit plan </a:t>
            </a:r>
          </a:p>
          <a:p>
            <a:r>
              <a:rPr lang="en-US" dirty="0"/>
              <a:t>	real time access to current cost and treatment estimates (MRI/CT Scan)</a:t>
            </a:r>
          </a:p>
          <a:p>
            <a:r>
              <a:rPr lang="en-US" dirty="0"/>
              <a:t>	assistance with appointment scheduling</a:t>
            </a:r>
          </a:p>
          <a:p>
            <a:r>
              <a:rPr lang="en-US" dirty="0"/>
              <a:t>	help review claims and EOB’s</a:t>
            </a:r>
          </a:p>
          <a:p>
            <a:r>
              <a:rPr lang="en-US" dirty="0"/>
              <a:t>	expanded in 2024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45036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Arial" panose="020B0604020202020204" pitchFamily="34" charset="0"/>
                <a:cs typeface="Arial" panose="020B0604020202020204" pitchFamily="34" charset="0"/>
              </a:rPr>
              <a:t>Benefits navigation system</a:t>
            </a:r>
          </a:p>
          <a:p>
            <a:r>
              <a:rPr lang="en-US" dirty="0"/>
              <a:t>centralized, integrated benefits experience</a:t>
            </a:r>
          </a:p>
          <a:p>
            <a:endParaRPr lang="en-US" dirty="0"/>
          </a:p>
          <a:p>
            <a:r>
              <a:rPr lang="en-US" dirty="0"/>
              <a:t>Go Mobile – mobile world allow our benefits to be mobile including membership cards</a:t>
            </a:r>
          </a:p>
          <a:p>
            <a:r>
              <a:rPr lang="en-US" dirty="0"/>
              <a:t>Centralizes benefits – Med Dental Vision</a:t>
            </a:r>
          </a:p>
          <a:p>
            <a:endParaRPr lang="en-US" dirty="0"/>
          </a:p>
          <a:p>
            <a:r>
              <a:rPr lang="en-US" sz="1800" dirty="0">
                <a:effectLst/>
                <a:latin typeface="Aptos" panose="020B00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To enhance your experience in managing your benefits, Medefy offers a user-friendly platform for seamless access to your medical, dental, and vision benefits through the OSU A&amp;M Health system.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93290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Mail – up to 102 day supply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9AFF209-6083-46CE-9831-EA634C6EB31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551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08BFFB-A540-6648-9625-4836B62317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FC73EC4-0299-014F-AB63-5613D710FC0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2F94B0-DB87-5A47-AE2A-0E1D86F67B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FFB195-33B6-C54F-918A-7B248F91B1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D38E47-E1D2-464F-84C8-7CF125C7B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8235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339E2-8162-854A-9785-5C0F887B1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2A9A83B-A163-C845-9E2F-242B3E72FCF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E871843-8078-8E4F-8AC3-9CABB3CE75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D168B9-963D-5547-88F3-E66B21026C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11C0DBA-6DFD-EC49-89EB-D72108C352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39723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7CA7D84-2420-C449-A619-DE23F7AE49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B089566-ACC1-2E48-8FA3-7D191784C5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2F448E-F29F-884C-AD6B-D96AC7BCFE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AC67-CC10-C84A-A4CE-4B65A7F96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46715D-9921-8940-8B6B-19FEC38DC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13041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DAAAF-162B-764C-9165-99A0392513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F5F611-392F-DE4F-869D-D71D33C986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BB88EED-AC6C-364B-9B86-E7777D627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25717A-C572-9F4A-8C49-35876F4BAB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EF19E1-DD71-9048-A713-8333C81FF2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523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5169D8-0C4B-4C49-954B-B50510DC9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58C253F-263A-9548-A099-C98753CC65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C5EEA-A592-FA4D-B776-28DE68146D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18A7AD-6FAE-E047-B091-0E5E743AD5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2A0334-B68E-0644-8F59-DB61E640E0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29255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47E8FA-CF49-3F41-A16F-3BCB184806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8D15DF-683F-CA4F-B72E-077596B1A0A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BB0DF0-3BB7-4A45-AAED-0ED87981FBC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0C2B11-07E0-AA49-8CAB-02F7E3B033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CD39DF7-CBF9-E74C-B379-C9291CD348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A7A2C5-C891-D84D-9269-2CE5A7DEC3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9123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1B0516-810D-3146-A79C-F110832A9B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71F2ED-DA19-0147-86CB-F005966370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AB8081-56DC-E84A-92B5-98898A06C1E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9C6D4B9-57CA-A545-B68A-D59E610813E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29C2E1-3752-6148-A1AE-8BD5EED3213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73DC856-1C30-9A45-A8B9-2CBD49633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250F0AE-49BE-2041-8FD8-B825604CD7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B892C59-772A-6242-81EB-4F2695D4C1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5333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16B5D2-BF11-1047-9083-119184BF7F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D5F0279-DC95-1944-A206-6B077F0AAB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A981DB-E2D7-EA48-82BE-628C37BED5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DB7645-C9C2-1E48-A9C3-BFF2634EB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97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39D316-3D33-5145-854C-38AAD7F304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08E516-C2C9-9148-83F9-7F7F644696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E85027-4659-ED4A-AEC6-1B447F6560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5576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813B70-3B6B-7C46-932B-D820284718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2E4202-47F6-374E-B56D-13004790BF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A41383-C902-B745-815D-A6E6B8C6A0C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11057A3-65A5-ED42-98E3-7340343EF2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D2BEA6D-495E-754E-9B75-49BF9C706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651FE09-6AC0-B648-BB6F-7210AA6C1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02994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65CC57-A14E-2145-A748-1258E07D5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59B45EF-9D37-2641-927E-67A6D4CF46F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91C982-4DDE-BC40-9231-AEAFF2CC45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5DD25F-1CC5-814E-A0F3-7D4E58162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E9E17A-3562-B641-B9A8-6360810DA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FFDCFE-5830-8541-81C5-9937B204E1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131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027420-8314-BA4E-BA14-76D22FE5E9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4739A44-6E65-7546-A1B9-B020895644C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923C7D-B11C-8E43-A742-35D7D77F5333}" type="datetimeFigureOut">
              <a:rPr lang="en-US" smtClean="0"/>
              <a:t>10/23/2024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64D054-124A-2040-A81D-AB921CEAC6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9B41D-D4B6-FD40-8C8E-00FA62457801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Placeholder 7">
            <a:extLst>
              <a:ext uri="{FF2B5EF4-FFF2-40B4-BE49-F238E27FC236}">
                <a16:creationId xmlns:a16="http://schemas.microsoft.com/office/drawing/2014/main" id="{4328C7BD-97E0-8746-BE4A-081D2E08BA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1063047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DD93D6E-F700-FB4D-8333-A087C39ACBA6}"/>
              </a:ext>
            </a:extLst>
          </p:cNvPr>
          <p:cNvSpPr txBox="1"/>
          <p:nvPr/>
        </p:nvSpPr>
        <p:spPr>
          <a:xfrm>
            <a:off x="575936" y="1381136"/>
            <a:ext cx="11040127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300" b="1" dirty="0">
                <a:solidFill>
                  <a:srgbClr val="63666A"/>
                </a:solidFill>
                <a:latin typeface="FjallaOne" panose="02000506040000020004" pitchFamily="2" charset="77"/>
              </a:rPr>
              <a:t>2025 Annual Enrollment</a:t>
            </a:r>
          </a:p>
          <a:p>
            <a:pPr algn="ctr"/>
            <a:r>
              <a:rPr lang="en-US" sz="5400" b="1" dirty="0">
                <a:solidFill>
                  <a:srgbClr val="63666A"/>
                </a:solidFill>
                <a:latin typeface="FjallaOne" panose="02000506040000020004" pitchFamily="2" charset="77"/>
              </a:rPr>
              <a:t>Northeastern Oklahoma A&amp;M College</a:t>
            </a:r>
          </a:p>
        </p:txBody>
      </p:sp>
      <p:pic>
        <p:nvPicPr>
          <p:cNvPr id="3" name="Picture 2" descr="A blue and yellow logo&#10;&#10;Description automatically generated">
            <a:extLst>
              <a:ext uri="{FF2B5EF4-FFF2-40B4-BE49-F238E27FC236}">
                <a16:creationId xmlns:a16="http://schemas.microsoft.com/office/drawing/2014/main" id="{D1F6760C-8A64-F89B-4A38-2F24C06E1E3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102454" y="3872060"/>
            <a:ext cx="3987090" cy="16048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6791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5937" y="3105835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Dental Insurance</a:t>
            </a:r>
          </a:p>
        </p:txBody>
      </p:sp>
    </p:spTree>
    <p:extLst>
      <p:ext uri="{BB962C8B-B14F-4D97-AF65-F5344CB8AC3E}">
        <p14:creationId xmlns:p14="http://schemas.microsoft.com/office/powerpoint/2010/main" val="164080678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562877C4-D348-6D10-5128-66CFB2A81E28}"/>
              </a:ext>
            </a:extLst>
          </p:cNvPr>
          <p:cNvSpPr txBox="1"/>
          <p:nvPr/>
        </p:nvSpPr>
        <p:spPr>
          <a:xfrm>
            <a:off x="571500" y="5386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Dental – Delta Dental  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5994D3BD-C1C8-BF36-3910-60F9AEE701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0624897"/>
              </p:ext>
            </p:extLst>
          </p:nvPr>
        </p:nvGraphicFramePr>
        <p:xfrm>
          <a:off x="1866899" y="1857375"/>
          <a:ext cx="8458203" cy="3143250"/>
        </p:xfrm>
        <a:graphic>
          <a:graphicData uri="http://schemas.openxmlformats.org/drawingml/2006/table">
            <a:tbl>
              <a:tblPr/>
              <a:tblGrid>
                <a:gridCol w="2050473">
                  <a:extLst>
                    <a:ext uri="{9D8B030D-6E8A-4147-A177-3AD203B41FA5}">
                      <a16:colId xmlns:a16="http://schemas.microsoft.com/office/drawing/2014/main" val="693723000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1005051913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1964852363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2645588757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3791500494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1147901354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2987133740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1848831960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1078180891"/>
                    </a:ext>
                  </a:extLst>
                </a:gridCol>
                <a:gridCol w="711970">
                  <a:extLst>
                    <a:ext uri="{9D8B030D-6E8A-4147-A177-3AD203B41FA5}">
                      <a16:colId xmlns:a16="http://schemas.microsoft.com/office/drawing/2014/main" val="573234814"/>
                    </a:ext>
                  </a:extLst>
                </a:gridCol>
              </a:tblGrid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LOW OPTION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HIGH OPTION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PLATINUM OPTION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6875964"/>
                  </a:ext>
                </a:extLst>
              </a:tr>
              <a:tr h="238125"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Aptos Narrow" panose="020B000402020202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PPO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Premier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OON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87076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Preventative/Diagnostic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493174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Basic Restorative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53622492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Major Restorative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60%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781005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Orthodontic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(Child)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50% (Family)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8326537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Person Per Calendar Year Deductible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$50/$150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$25/$75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$25/$75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596586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 Calendar Year Annual Maximum 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$1,500 Per 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Per 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Per Person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86997929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pPr algn="l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Lifetime Orthodontic Maximum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N/A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$2,000 Per Child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$3,000 Per Child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7145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479302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Dental Premiums</a:t>
            </a:r>
          </a:p>
        </p:txBody>
      </p:sp>
      <p:graphicFrame>
        <p:nvGraphicFramePr>
          <p:cNvPr id="3" name="Content Placeholder 2">
            <a:extLst>
              <a:ext uri="{FF2B5EF4-FFF2-40B4-BE49-F238E27FC236}">
                <a16:creationId xmlns:a16="http://schemas.microsoft.com/office/drawing/2014/main" id="{66E658DE-CE98-A2A2-D337-E0857917AD4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7165272"/>
              </p:ext>
            </p:extLst>
          </p:nvPr>
        </p:nvGraphicFramePr>
        <p:xfrm>
          <a:off x="1767755" y="2000435"/>
          <a:ext cx="8656490" cy="316193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385040">
                  <a:extLst>
                    <a:ext uri="{9D8B030D-6E8A-4147-A177-3AD203B41FA5}">
                      <a16:colId xmlns:a16="http://schemas.microsoft.com/office/drawing/2014/main" val="3841897438"/>
                    </a:ext>
                  </a:extLst>
                </a:gridCol>
                <a:gridCol w="1377075">
                  <a:extLst>
                    <a:ext uri="{9D8B030D-6E8A-4147-A177-3AD203B41FA5}">
                      <a16:colId xmlns:a16="http://schemas.microsoft.com/office/drawing/2014/main" val="709596785"/>
                    </a:ext>
                  </a:extLst>
                </a:gridCol>
                <a:gridCol w="1377075">
                  <a:extLst>
                    <a:ext uri="{9D8B030D-6E8A-4147-A177-3AD203B41FA5}">
                      <a16:colId xmlns:a16="http://schemas.microsoft.com/office/drawing/2014/main" val="1002551805"/>
                    </a:ext>
                  </a:extLst>
                </a:gridCol>
                <a:gridCol w="1133935">
                  <a:extLst>
                    <a:ext uri="{9D8B030D-6E8A-4147-A177-3AD203B41FA5}">
                      <a16:colId xmlns:a16="http://schemas.microsoft.com/office/drawing/2014/main" val="3291313437"/>
                    </a:ext>
                  </a:extLst>
                </a:gridCol>
                <a:gridCol w="1133935">
                  <a:extLst>
                    <a:ext uri="{9D8B030D-6E8A-4147-A177-3AD203B41FA5}">
                      <a16:colId xmlns:a16="http://schemas.microsoft.com/office/drawing/2014/main" val="2344375228"/>
                    </a:ext>
                  </a:extLst>
                </a:gridCol>
                <a:gridCol w="1124715">
                  <a:extLst>
                    <a:ext uri="{9D8B030D-6E8A-4147-A177-3AD203B41FA5}">
                      <a16:colId xmlns:a16="http://schemas.microsoft.com/office/drawing/2014/main" val="351137043"/>
                    </a:ext>
                  </a:extLst>
                </a:gridCol>
                <a:gridCol w="1124715">
                  <a:extLst>
                    <a:ext uri="{9D8B030D-6E8A-4147-A177-3AD203B41FA5}">
                      <a16:colId xmlns:a16="http://schemas.microsoft.com/office/drawing/2014/main" val="1825867542"/>
                    </a:ext>
                  </a:extLst>
                </a:gridCol>
              </a:tblGrid>
              <a:tr h="420388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DDOK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10105"/>
                  </a:ext>
                </a:extLst>
              </a:tr>
              <a:tr h="420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Low Plan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High Plan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Platinum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01321761"/>
                  </a:ext>
                </a:extLst>
              </a:tr>
              <a:tr h="4203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69239546"/>
                  </a:ext>
                </a:extLst>
              </a:tr>
              <a:tr h="420388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Employee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$40.72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$46.42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$50.72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$60.86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$83.10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$93.90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203026501"/>
                  </a:ext>
                </a:extLst>
              </a:tr>
              <a:tr h="452507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Employee + Spouse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$80.66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$91.96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$100.64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$120.78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$165.38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$186.88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1609762"/>
                  </a:ext>
                </a:extLst>
              </a:tr>
              <a:tr h="362304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Employee + Child(ren)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$92.64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$105.62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$147.58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$177.10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$246.50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$278.56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19706663"/>
                  </a:ext>
                </a:extLst>
              </a:tr>
              <a:tr h="459933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</a:rPr>
                        <a:t>Family</a:t>
                      </a:r>
                      <a:endParaRPr lang="en-US" sz="16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$143.26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$163.32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$191.00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$229.20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$319.58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0" dirty="0">
                          <a:effectLst/>
                        </a:rPr>
                        <a:t>$361.14 </a:t>
                      </a:r>
                      <a:endParaRPr lang="en-US" sz="1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769265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72624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5937" y="3105835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Vision Insurance</a:t>
            </a:r>
          </a:p>
        </p:txBody>
      </p:sp>
    </p:spTree>
    <p:extLst>
      <p:ext uri="{BB962C8B-B14F-4D97-AF65-F5344CB8AC3E}">
        <p14:creationId xmlns:p14="http://schemas.microsoft.com/office/powerpoint/2010/main" val="326624573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5F280F5-09F5-A0AB-BFE5-FFCECE0BDCA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3876149"/>
              </p:ext>
            </p:extLst>
          </p:nvPr>
        </p:nvGraphicFramePr>
        <p:xfrm>
          <a:off x="1613143" y="1168251"/>
          <a:ext cx="8965714" cy="5222159"/>
        </p:xfrm>
        <a:graphic>
          <a:graphicData uri="http://schemas.openxmlformats.org/drawingml/2006/table">
            <a:tbl>
              <a:tblPr firstRow="1" bandRow="1"/>
              <a:tblGrid>
                <a:gridCol w="2044669">
                  <a:extLst>
                    <a:ext uri="{9D8B030D-6E8A-4147-A177-3AD203B41FA5}">
                      <a16:colId xmlns:a16="http://schemas.microsoft.com/office/drawing/2014/main" val="3939325143"/>
                    </a:ext>
                  </a:extLst>
                </a:gridCol>
                <a:gridCol w="3336161">
                  <a:extLst>
                    <a:ext uri="{9D8B030D-6E8A-4147-A177-3AD203B41FA5}">
                      <a16:colId xmlns:a16="http://schemas.microsoft.com/office/drawing/2014/main" val="1018788042"/>
                    </a:ext>
                  </a:extLst>
                </a:gridCol>
                <a:gridCol w="3584884">
                  <a:extLst>
                    <a:ext uri="{9D8B030D-6E8A-4147-A177-3AD203B41FA5}">
                      <a16:colId xmlns:a16="http://schemas.microsoft.com/office/drawing/2014/main" val="529986807"/>
                    </a:ext>
                  </a:extLst>
                </a:gridCol>
              </a:tblGrid>
              <a:tr h="50246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3000" dirty="0">
                          <a:solidFill>
                            <a:schemeClr val="tx1"/>
                          </a:solidFill>
                        </a:rPr>
                        <a:t>VSP</a:t>
                      </a:r>
                    </a:p>
                  </a:txBody>
                  <a:tcPr marL="74546" marR="74546" marT="37273" marB="37273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A3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solidFill>
                            <a:srgbClr val="000000"/>
                          </a:solidFill>
                        </a:rPr>
                        <a:t>Choice Plan C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000000"/>
                          </a:solidFill>
                        </a:rPr>
                        <a:t> Base Plan</a:t>
                      </a: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00A3D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1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/>
                      <a:r>
                        <a:rPr lang="en-US" sz="1300" dirty="0">
                          <a:solidFill>
                            <a:srgbClr val="000000"/>
                          </a:solidFill>
                        </a:rPr>
                        <a:t>Choice EasyOptions</a:t>
                      </a:r>
                    </a:p>
                    <a:p>
                      <a:pPr algn="ctr"/>
                      <a:r>
                        <a:rPr lang="en-US" sz="1300" dirty="0">
                          <a:solidFill>
                            <a:srgbClr val="000000"/>
                          </a:solidFill>
                        </a:rPr>
                        <a:t>Buy-Up Plan</a:t>
                      </a: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B0F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6354225"/>
                  </a:ext>
                </a:extLst>
              </a:tr>
              <a:tr h="464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Exams 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285750" marR="0" lvl="0" indent="-2857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WellVision Exam</a:t>
                      </a:r>
                      <a:r>
                        <a:rPr lang="en-US" sz="1400" baseline="300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®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covered every calendar year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$10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Copay</a:t>
                      </a:r>
                    </a:p>
                    <a:p>
                      <a:pPr marL="285750" marR="0" lvl="0" indent="-2857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Retinal Imaging exam covered every calendar year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$39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Copay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546" marR="365760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285750" marR="0" lvl="0" indent="-2857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endParaRPr 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49092" marR="731520" marT="74546" marB="7454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77948009"/>
                  </a:ext>
                </a:extLst>
              </a:tr>
              <a:tr h="46430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Frame Allowance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$150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Frame allowance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every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calendar year</a:t>
                      </a:r>
                    </a:p>
                    <a:p>
                      <a:pPr marL="0" marR="0" lvl="0" indent="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$200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allowance for featured frame brands</a:t>
                      </a: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$180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Frame allowance 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every </a:t>
                      </a:r>
                      <a:r>
                        <a:rPr lang="en-US" sz="1400" b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calendar year</a:t>
                      </a:r>
                    </a:p>
                    <a:p>
                      <a:pPr marL="0" marR="0" lvl="0" indent="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</a:rPr>
                        <a:t>$230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</a:rPr>
                        <a:t>allowance for featured frame brands</a:t>
                      </a:r>
                    </a:p>
                  </a:txBody>
                  <a:tcPr marL="74546" marR="365760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22430095"/>
                  </a:ext>
                </a:extLst>
              </a:tr>
              <a:tr h="105719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Lenses</a:t>
                      </a:r>
                    </a:p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(every calendar year)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Fully covered single vision, lined bifocal, lined trifocal or standard progressive lenses for adults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Fully covered single vision, lined bifocal, lined trifocal, standard progressives or polycarbonate lenses for children</a:t>
                      </a:r>
                    </a:p>
                    <a:p>
                      <a:pPr marL="171450" marR="0" lvl="0" indent="-171450" algn="l" defTabSz="1828434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$25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Copay included in glasses. </a:t>
                      </a:r>
                      <a:endParaRPr lang="en-US" sz="1400" dirty="0">
                        <a:solidFill>
                          <a:srgbClr val="000000"/>
                        </a:solidFill>
                        <a:effectLst/>
                        <a:latin typeface="+mn-lt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74546" marR="365760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marL="171450" marR="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endParaRPr lang="en-US" sz="28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149092" marR="731520" marT="74546" marB="74546" anchor="ctr">
                    <a:lnL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1453229"/>
                  </a:ext>
                </a:extLst>
              </a:tr>
              <a:tr h="66193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Lens Enhancements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171450" indent="-171450" algn="l">
                        <a:buFont typeface="Arial" panose="020B0604020202020204" pitchFamily="34" charset="0"/>
                        <a:buChar char="•"/>
                      </a:pP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20-25%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savings on lens enhancements such as –</a:t>
                      </a:r>
                      <a:b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Scratch-resistant, UV, Anti-glare coating </a:t>
                      </a: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171450" marR="0" lvl="0" indent="-17145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400" b="1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20-25%</a:t>
                      </a: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 savings on lens enhancements such as –</a:t>
                      </a:r>
                      <a:b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</a:br>
                      <a:r>
                        <a:rPr lang="en-US" sz="1400" baseline="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Scratch-resistant, UV, Anti-glare coating </a:t>
                      </a:r>
                    </a:p>
                  </a:txBody>
                  <a:tcPr marL="74546" marR="365760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7523075"/>
                  </a:ext>
                </a:extLst>
              </a:tr>
              <a:tr h="704288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Contact Lens Allowance</a:t>
                      </a:r>
                      <a:br>
                        <a:rPr lang="en-US" sz="1500" b="0" dirty="0">
                          <a:solidFill>
                            <a:srgbClr val="000000"/>
                          </a:solidFill>
                        </a:rPr>
                      </a:br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(in lieu of glasses)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$120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allowance for contact lens materials</a:t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(fitting and evaluation, with a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$60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copay)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$150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allowance for contacts lens materials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(fitting and evaluation, with a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$50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copay)</a:t>
                      </a:r>
                      <a:endParaRPr lang="en-US" sz="1400" kern="1200" dirty="0">
                        <a:solidFill>
                          <a:srgbClr val="00000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4546" marR="365760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083236"/>
                  </a:ext>
                </a:extLst>
              </a:tr>
              <a:tr h="992559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r>
                        <a:rPr lang="en-US" sz="1500" b="0" dirty="0">
                          <a:solidFill>
                            <a:srgbClr val="000000"/>
                          </a:solidFill>
                        </a:rPr>
                        <a:t>EasyOptions Plan</a:t>
                      </a:r>
                    </a:p>
                  </a:txBody>
                  <a:tcPr marL="365760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marL="0" marR="0" lvl="0" indent="0" algn="l" defTabSz="3429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>
                          <a:solidFill>
                            <a:srgbClr val="000000"/>
                          </a:solidFill>
                          <a:latin typeface="+mn-lt"/>
                          <a:cs typeface="Arial"/>
                        </a:rPr>
                        <a:t>N/A</a:t>
                      </a:r>
                      <a:endParaRPr lang="en-US" sz="14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74546" marR="74546" marT="37273" marB="37273" anchor="ctr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>
                        <a:lumMod val="95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Arial" panose="020B0604020202020204"/>
                        </a:defRPr>
                      </a:lvl9pPr>
                    </a:lstStyle>
                    <a:p>
                      <a:pPr algn="ctr" fontAlgn="b"/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Choose One Plan Upgrade:</a:t>
                      </a:r>
                    </a:p>
                    <a:p>
                      <a:pPr algn="ctr" fontAlgn="b"/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 additional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$70 frame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allowance or, </a:t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 additional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$50 Contact lens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allowance or, </a:t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Covered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premium progressives </a:t>
                      </a: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or, </a:t>
                      </a:r>
                      <a:b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en-US" sz="1400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Covered </a:t>
                      </a:r>
                      <a:r>
                        <a:rPr lang="en-US" sz="1400" b="1" kern="1200" dirty="0">
                          <a:solidFill>
                            <a:srgbClr val="000000"/>
                          </a:solidFill>
                          <a:latin typeface="+mn-lt"/>
                          <a:ea typeface="+mn-ea"/>
                          <a:cs typeface="+mn-cs"/>
                        </a:rPr>
                        <a:t>anti-glare coating</a:t>
                      </a:r>
                    </a:p>
                  </a:txBody>
                  <a:tcPr marL="4763" marR="4763" marT="4763" marB="0" anchor="b">
                    <a:lnL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>
                          <a:lumMod val="5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18956509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27A2289D-4A78-8B5D-9741-042BC1A28B8F}"/>
              </a:ext>
            </a:extLst>
          </p:cNvPr>
          <p:cNvSpPr txBox="1"/>
          <p:nvPr/>
        </p:nvSpPr>
        <p:spPr>
          <a:xfrm>
            <a:off x="823744" y="298709"/>
            <a:ext cx="8943474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Vision – Vision Service Provider (VSP)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1177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Vision Premiums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C2F3F91-D6C7-EF08-5E11-1FE94FF011F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6473280"/>
              </p:ext>
            </p:extLst>
          </p:nvPr>
        </p:nvGraphicFramePr>
        <p:xfrm>
          <a:off x="3066034" y="2106898"/>
          <a:ext cx="6059933" cy="264420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438148">
                  <a:extLst>
                    <a:ext uri="{9D8B030D-6E8A-4147-A177-3AD203B41FA5}">
                      <a16:colId xmlns:a16="http://schemas.microsoft.com/office/drawing/2014/main" val="2647811389"/>
                    </a:ext>
                  </a:extLst>
                </a:gridCol>
                <a:gridCol w="1327559">
                  <a:extLst>
                    <a:ext uri="{9D8B030D-6E8A-4147-A177-3AD203B41FA5}">
                      <a16:colId xmlns:a16="http://schemas.microsoft.com/office/drawing/2014/main" val="2523145289"/>
                    </a:ext>
                  </a:extLst>
                </a:gridCol>
                <a:gridCol w="1294226">
                  <a:extLst>
                    <a:ext uri="{9D8B030D-6E8A-4147-A177-3AD203B41FA5}">
                      <a16:colId xmlns:a16="http://schemas.microsoft.com/office/drawing/2014/main" val="591158381"/>
                    </a:ext>
                  </a:extLst>
                </a:gridCol>
              </a:tblGrid>
              <a:tr h="428440">
                <a:tc gridSpan="3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VSP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772593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Basic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Buy-up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4393436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Employee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$7.74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$15.94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6171099"/>
                  </a:ext>
                </a:extLst>
              </a:tr>
              <a:tr h="471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Employee + Spouse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$15.50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$31.92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5678399"/>
                  </a:ext>
                </a:extLst>
              </a:tr>
              <a:tr h="459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Employee + Child(ren)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$16.58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$34.16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5330212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Family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$26.52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$54.58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95699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541603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Flexible Spending and Health Savings Accounts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3CB71-21A7-B379-4E26-1890B59BAD3E}"/>
              </a:ext>
            </a:extLst>
          </p:cNvPr>
          <p:cNvSpPr txBox="1"/>
          <p:nvPr/>
        </p:nvSpPr>
        <p:spPr>
          <a:xfrm>
            <a:off x="571499" y="1814326"/>
            <a:ext cx="1104012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Flexible Spending Accounts (FSA)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2025 maximum </a:t>
            </a:r>
            <a:r>
              <a:rPr lang="en-US">
                <a:solidFill>
                  <a:srgbClr val="63666A"/>
                </a:solidFill>
                <a:latin typeface="Gotham Narrow Bold" pitchFamily="2" charset="0"/>
              </a:rPr>
              <a:t>contributions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>
                <a:solidFill>
                  <a:srgbClr val="63666A"/>
                </a:solidFill>
                <a:latin typeface="Gotham Narrow Bold" pitchFamily="2" charset="0"/>
              </a:rPr>
              <a:t>Health </a:t>
            </a: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FSA - $3,300 for out-of-pocket medical and pharmacy expenses, carryover amount is $660.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Dependent Care FSA – maximum $5,000 per household for childcare expenses for dependent children under the age of 13 or disabled dependent(s). 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Health Savings Account (HSA)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Must be enrolled in the BlueEdge High Deductible Health Plan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Employee Only maximum $3,550; employer will contribute $750 (Total $4,300)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Employee + Dependent maximum $7,300; employer will contribute $1,250 (Total $8,550)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Age 55 or older – additional $1,000 to contribution limit </a:t>
            </a:r>
          </a:p>
        </p:txBody>
      </p:sp>
    </p:spTree>
    <p:extLst>
      <p:ext uri="{BB962C8B-B14F-4D97-AF65-F5344CB8AC3E}">
        <p14:creationId xmlns:p14="http://schemas.microsoft.com/office/powerpoint/2010/main" val="247414102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Life Insurance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3CB71-21A7-B379-4E26-1890B59BAD3E}"/>
              </a:ext>
            </a:extLst>
          </p:cNvPr>
          <p:cNvSpPr txBox="1"/>
          <p:nvPr/>
        </p:nvSpPr>
        <p:spPr>
          <a:xfrm>
            <a:off x="571499" y="1814326"/>
            <a:ext cx="11040127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Basic Life and Accidental Death &amp; Dismemberment</a:t>
            </a:r>
            <a:endParaRPr lang="en-US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Supplemental Life Insurance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Employees can enroll or increase by up to four $10,000 increments ($40,000) if employee is not at their guaranteed issue limit and has no prior evidence of insurability (EOI) denial. Guaranteed issue is 2 times annual salary up to $300,000.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ld" pitchFamily="2" charset="0"/>
              </a:rPr>
              <a:t>Employees can enroll or increase by one $10,000 increment for spousal life if employee is not at their guaranteed issue limit and has no prior evidence of insurability (EOI) denial. Spousal supplemental life guaranteed issue limit is 1 times the employee annual salary up to $130,000.</a:t>
            </a:r>
          </a:p>
          <a:p>
            <a:pPr lvl="1"/>
            <a:endParaRPr lang="en-US" dirty="0">
              <a:solidFill>
                <a:srgbClr val="63666A"/>
              </a:solidFill>
              <a:latin typeface="Gotham Narrow Bold" pitchFamily="2" charset="0"/>
            </a:endParaRPr>
          </a:p>
          <a:p>
            <a:pPr lvl="1"/>
            <a:endParaRPr lang="en-US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dirty="0">
              <a:solidFill>
                <a:srgbClr val="63666A"/>
              </a:solidFill>
              <a:latin typeface="Gotham Narrow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354397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Additional  Benefits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653CB71-21A7-B379-4E26-1890B59BAD3E}"/>
              </a:ext>
            </a:extLst>
          </p:cNvPr>
          <p:cNvSpPr txBox="1"/>
          <p:nvPr/>
        </p:nvSpPr>
        <p:spPr>
          <a:xfrm>
            <a:off x="571499" y="1814326"/>
            <a:ext cx="110401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MASA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American Fidelity Assurance (AFA) Cancer Protection 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Long Term Disability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403(b) &amp; Roth 403(b)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0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457(b) &amp; Roth 457(b) </a:t>
            </a:r>
            <a:endParaRPr lang="en-US" dirty="0">
              <a:solidFill>
                <a:srgbClr val="63666A"/>
              </a:solidFill>
              <a:latin typeface="Gotham Narrow Bold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29497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677536" y="2120949"/>
            <a:ext cx="11040127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3666A"/>
                </a:solidFill>
                <a:latin typeface="Gotham Narrow Bold" pitchFamily="2" charset="0"/>
              </a:rPr>
              <a:t>Dates: October 28 – November 8, 2024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63666A"/>
              </a:solidFill>
              <a:latin typeface="Gotham Narrow Bold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3666A"/>
                </a:solidFill>
                <a:latin typeface="Gotham Narrow Bold" pitchFamily="2" charset="0"/>
              </a:rPr>
              <a:t>Must Actively Elect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Health FSA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Dependent Care FSA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Health Savings Account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Beneficiary Designation</a:t>
            </a:r>
          </a:p>
          <a:p>
            <a:pPr marL="1028700" lvl="1" indent="-5715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63666A"/>
                </a:solidFill>
                <a:latin typeface="Gotham Narrow Bold" pitchFamily="2" charset="0"/>
              </a:rPr>
              <a:t>Waiving </a:t>
            </a:r>
            <a:r>
              <a:rPr lang="en-US" sz="2000" dirty="0">
                <a:solidFill>
                  <a:srgbClr val="63666A"/>
                </a:solidFill>
                <a:latin typeface="Gotham Narrow Bold" pitchFamily="2" charset="0"/>
              </a:rPr>
              <a:t>Health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7077A11-FCA8-4E68-8326-1766E324BA87}"/>
              </a:ext>
            </a:extLst>
          </p:cNvPr>
          <p:cNvSpPr txBox="1"/>
          <p:nvPr/>
        </p:nvSpPr>
        <p:spPr>
          <a:xfrm>
            <a:off x="677536" y="756266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Annual Enrollment Reminders</a:t>
            </a:r>
          </a:p>
        </p:txBody>
      </p:sp>
    </p:spTree>
    <p:extLst>
      <p:ext uri="{BB962C8B-B14F-4D97-AF65-F5344CB8AC3E}">
        <p14:creationId xmlns:p14="http://schemas.microsoft.com/office/powerpoint/2010/main" val="22261834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5937" y="3105835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Health Plan </a:t>
            </a:r>
          </a:p>
        </p:txBody>
      </p:sp>
    </p:spTree>
    <p:extLst>
      <p:ext uri="{BB962C8B-B14F-4D97-AF65-F5344CB8AC3E}">
        <p14:creationId xmlns:p14="http://schemas.microsoft.com/office/powerpoint/2010/main" val="554334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5937" y="1714549"/>
            <a:ext cx="1104012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63666A"/>
                </a:solidFill>
                <a:latin typeface="Gotham Narrow Bold" pitchFamily="2" charset="0"/>
              </a:rPr>
              <a:t>Questions?</a:t>
            </a:r>
          </a:p>
          <a:p>
            <a:pPr algn="ctr"/>
            <a:endParaRPr lang="en-US" sz="4000" b="1" dirty="0">
              <a:solidFill>
                <a:srgbClr val="63666A"/>
              </a:solidFill>
              <a:latin typeface="Gotham Narrow Bold" pitchFamily="2" charset="0"/>
            </a:endParaRPr>
          </a:p>
          <a:p>
            <a:pPr algn="ctr"/>
            <a:r>
              <a:rPr lang="en-US" sz="4000" b="1" dirty="0">
                <a:solidFill>
                  <a:srgbClr val="63666A"/>
                </a:solidFill>
                <a:latin typeface="Gotham Narrow Bold" pitchFamily="2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40606076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Health Plan Renewal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3" y="1734986"/>
            <a:ext cx="10734804" cy="3845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2025 Projection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Initial projection indicated a 18.3% increase in cost for the plan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Plan cost of approximately $82M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Additional cost from 2024 to 2025 - $8.3M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63666A"/>
              </a:solidFill>
              <a:latin typeface="Gotham Narrow Book" pitchFamily="2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Plan Changes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Increase in HDHP deductible – Individual $3,200 to $3,300 and Family $6,400 to $6,600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63666A"/>
              </a:solidFill>
              <a:latin typeface="Gotham Narrow Book" pitchFamily="2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Pharmacy Changes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Change from Balanced Formulary to Performance Select Formulary</a:t>
            </a:r>
          </a:p>
          <a:p>
            <a:pPr marL="742950" lvl="1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Increase in PPO pharmacy co-pay tiers</a:t>
            </a: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1400" dirty="0">
              <a:solidFill>
                <a:srgbClr val="63666A"/>
              </a:solidFill>
              <a:latin typeface="Gotham Narrow Book" pitchFamily="2" charset="0"/>
            </a:endParaRPr>
          </a:p>
          <a:p>
            <a:pPr marL="285750" indent="-28575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rgbClr val="63666A"/>
                </a:solidFill>
                <a:latin typeface="Gotham Narrow Book" pitchFamily="2" charset="0"/>
              </a:rPr>
              <a:t>Roth 457(b)</a:t>
            </a:r>
          </a:p>
          <a:p>
            <a:pPr lvl="1">
              <a:lnSpc>
                <a:spcPct val="125000"/>
              </a:lnSpc>
            </a:pPr>
            <a:endParaRPr lang="en-US" sz="1400" dirty="0">
              <a:solidFill>
                <a:srgbClr val="63666A"/>
              </a:solidFill>
              <a:latin typeface="Gotham Narrow Book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91563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Health Plan Design</a:t>
            </a:r>
          </a:p>
        </p:txBody>
      </p:sp>
      <p:graphicFrame>
        <p:nvGraphicFramePr>
          <p:cNvPr id="2" name="Content Placeholder 1">
            <a:extLst>
              <a:ext uri="{FF2B5EF4-FFF2-40B4-BE49-F238E27FC236}">
                <a16:creationId xmlns:a16="http://schemas.microsoft.com/office/drawing/2014/main" id="{A0230105-BC73-A0BA-C14A-43D3F60EB3B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67978072"/>
              </p:ext>
            </p:extLst>
          </p:nvPr>
        </p:nvGraphicFramePr>
        <p:xfrm>
          <a:off x="1301261" y="1792085"/>
          <a:ext cx="9589478" cy="3273830"/>
        </p:xfrm>
        <a:graphic>
          <a:graphicData uri="http://schemas.openxmlformats.org/drawingml/2006/table">
            <a:tbl>
              <a:tblPr firstRow="1" firstCol="1" bandRow="1"/>
              <a:tblGrid>
                <a:gridCol w="4793970">
                  <a:extLst>
                    <a:ext uri="{9D8B030D-6E8A-4147-A177-3AD203B41FA5}">
                      <a16:colId xmlns:a16="http://schemas.microsoft.com/office/drawing/2014/main" val="3039334783"/>
                    </a:ext>
                  </a:extLst>
                </a:gridCol>
                <a:gridCol w="4795508">
                  <a:extLst>
                    <a:ext uri="{9D8B030D-6E8A-4147-A177-3AD203B41FA5}">
                      <a16:colId xmlns:a16="http://schemas.microsoft.com/office/drawing/2014/main" val="4258078990"/>
                    </a:ext>
                  </a:extLst>
                </a:gridCol>
              </a:tblGrid>
              <a:tr h="44051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</a:rPr>
                        <a:t>BlueOptions</a:t>
                      </a:r>
                      <a:r>
                        <a:rPr lang="en-US" sz="2000" dirty="0">
                          <a:effectLst/>
                        </a:rPr>
                        <a:t> PPO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0044921"/>
                  </a:ext>
                </a:extLst>
              </a:tr>
              <a:tr h="708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In-network Deductible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$1,000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$3,000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5931596"/>
                  </a:ext>
                </a:extLst>
              </a:tr>
              <a:tr h="708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Out-of-network Deductible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$1,500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$4,500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597645"/>
                  </a:ext>
                </a:extLst>
              </a:tr>
              <a:tr h="708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In-network, out-of-pocket maximum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$5,000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$15,000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26600791"/>
                  </a:ext>
                </a:extLst>
              </a:tr>
              <a:tr h="708330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</a:rPr>
                        <a:t>Out-of-network, out-of-pocket maximum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$10,000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$30,000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74269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9407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Health Plan Design </a:t>
            </a:r>
          </a:p>
        </p:txBody>
      </p:sp>
      <p:graphicFrame>
        <p:nvGraphicFramePr>
          <p:cNvPr id="3" name="Content Placeholder 1">
            <a:extLst>
              <a:ext uri="{FF2B5EF4-FFF2-40B4-BE49-F238E27FC236}">
                <a16:creationId xmlns:a16="http://schemas.microsoft.com/office/drawing/2014/main" id="{1E0B59FA-EC50-A36F-5243-B4417121EE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61167527"/>
              </p:ext>
            </p:extLst>
          </p:nvPr>
        </p:nvGraphicFramePr>
        <p:xfrm>
          <a:off x="1186961" y="1948432"/>
          <a:ext cx="9818078" cy="2961136"/>
        </p:xfrm>
        <a:graphic>
          <a:graphicData uri="http://schemas.openxmlformats.org/drawingml/2006/table">
            <a:tbl>
              <a:tblPr firstRow="1" firstCol="1" bandRow="1"/>
              <a:tblGrid>
                <a:gridCol w="4908251">
                  <a:extLst>
                    <a:ext uri="{9D8B030D-6E8A-4147-A177-3AD203B41FA5}">
                      <a16:colId xmlns:a16="http://schemas.microsoft.com/office/drawing/2014/main" val="1696880674"/>
                    </a:ext>
                  </a:extLst>
                </a:gridCol>
                <a:gridCol w="4909827">
                  <a:extLst>
                    <a:ext uri="{9D8B030D-6E8A-4147-A177-3AD203B41FA5}">
                      <a16:colId xmlns:a16="http://schemas.microsoft.com/office/drawing/2014/main" val="2779213629"/>
                    </a:ext>
                  </a:extLst>
                </a:gridCol>
              </a:tblGrid>
              <a:tr h="52077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err="1">
                          <a:effectLst/>
                        </a:rPr>
                        <a:t>BlueEdge</a:t>
                      </a:r>
                      <a:r>
                        <a:rPr lang="en-US" sz="1800" dirty="0">
                          <a:effectLst/>
                        </a:rPr>
                        <a:t> HDHP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34114904"/>
                  </a:ext>
                </a:extLst>
              </a:tr>
              <a:tr h="813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Deductible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(in-network &amp; out-of-network)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$3,300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$6,600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5933859"/>
                  </a:ext>
                </a:extLst>
              </a:tr>
              <a:tr h="813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Out-of-pocket maximum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(in-network &amp; out-of-network)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$6,900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$13,800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63426744"/>
                  </a:ext>
                </a:extLst>
              </a:tr>
              <a:tr h="81345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HSA Employer Contribution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$750 individual</a:t>
                      </a: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$1,250 family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784832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955700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44B7E921-4FB7-284B-9679-627B0D7126F5}"/>
              </a:ext>
            </a:extLst>
          </p:cNvPr>
          <p:cNvSpPr txBox="1"/>
          <p:nvPr/>
        </p:nvSpPr>
        <p:spPr>
          <a:xfrm>
            <a:off x="571500" y="5386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2025 NEO Premiums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F99984E-711A-A416-58BB-191A5D84E9D4}"/>
              </a:ext>
            </a:extLst>
          </p:cNvPr>
          <p:cNvSpPr txBox="1"/>
          <p:nvPr/>
        </p:nvSpPr>
        <p:spPr>
          <a:xfrm>
            <a:off x="7740353" y="6211861"/>
            <a:ext cx="3566555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Times New Roman" pitchFamily="18" charset="0"/>
              </a:rPr>
              <a:t>*Premiums without wellness credits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20EA2CD7-9E6F-620D-1C37-33F92D5B3D8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7438874"/>
              </p:ext>
            </p:extLst>
          </p:nvPr>
        </p:nvGraphicFramePr>
        <p:xfrm>
          <a:off x="1884730" y="1533784"/>
          <a:ext cx="8422539" cy="402351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85500">
                  <a:extLst>
                    <a:ext uri="{9D8B030D-6E8A-4147-A177-3AD203B41FA5}">
                      <a16:colId xmlns:a16="http://schemas.microsoft.com/office/drawing/2014/main" val="758180748"/>
                    </a:ext>
                  </a:extLst>
                </a:gridCol>
                <a:gridCol w="1949661">
                  <a:extLst>
                    <a:ext uri="{9D8B030D-6E8A-4147-A177-3AD203B41FA5}">
                      <a16:colId xmlns:a16="http://schemas.microsoft.com/office/drawing/2014/main" val="1989028341"/>
                    </a:ext>
                  </a:extLst>
                </a:gridCol>
                <a:gridCol w="1949661">
                  <a:extLst>
                    <a:ext uri="{9D8B030D-6E8A-4147-A177-3AD203B41FA5}">
                      <a16:colId xmlns:a16="http://schemas.microsoft.com/office/drawing/2014/main" val="290360961"/>
                    </a:ext>
                  </a:extLst>
                </a:gridCol>
                <a:gridCol w="1637717">
                  <a:extLst>
                    <a:ext uri="{9D8B030D-6E8A-4147-A177-3AD203B41FA5}">
                      <a16:colId xmlns:a16="http://schemas.microsoft.com/office/drawing/2014/main" val="2052898448"/>
                    </a:ext>
                  </a:extLst>
                </a:gridCol>
              </a:tblGrid>
              <a:tr h="357224">
                <a:tc>
                  <a:txBody>
                    <a:bodyPr/>
                    <a:lstStyle/>
                    <a:p>
                      <a:pPr algn="ctr"/>
                      <a:endParaRPr lang="en-US" sz="1800" b="1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Total Premium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Institution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/>
                        <a:t>Employee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892786111"/>
                  </a:ext>
                </a:extLst>
              </a:tr>
              <a:tr h="357224">
                <a:tc gridSpan="4">
                  <a:txBody>
                    <a:bodyPr/>
                    <a:lstStyle/>
                    <a:p>
                      <a:r>
                        <a:rPr lang="en-US" sz="1800" b="1" dirty="0"/>
                        <a:t>BlueOptions</a:t>
                      </a:r>
                    </a:p>
                  </a:txBody>
                  <a:tcPr marT="45727" marB="4572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5687569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</a:t>
                      </a:r>
                      <a:r>
                        <a:rPr lang="en-US" sz="1800" baseline="0" dirty="0"/>
                        <a:t> Only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$689.04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$639.04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$50.00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588715311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 + Children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$1,240.28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$657.20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$583.08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2264727971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 + Spouse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$1,446.98 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$687.48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$759.50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3344172615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Family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$2,202.94</a:t>
                      </a:r>
                      <a:endParaRPr lang="en-US" sz="1800" dirty="0"/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$798.58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$1,406.36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3039731863"/>
                  </a:ext>
                </a:extLst>
              </a:tr>
              <a:tr h="357224">
                <a:tc gridSpan="4">
                  <a:txBody>
                    <a:bodyPr/>
                    <a:lstStyle/>
                    <a:p>
                      <a:r>
                        <a:rPr lang="en-US" sz="1800" b="1" dirty="0"/>
                        <a:t>BlueEdge</a:t>
                      </a:r>
                    </a:p>
                  </a:txBody>
                  <a:tcPr marT="45727" marB="45727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523396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</a:t>
                      </a:r>
                      <a:r>
                        <a:rPr lang="en-US" sz="1800" baseline="0" dirty="0"/>
                        <a:t> Only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$681.24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$631.34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800" dirty="0"/>
                        <a:t>               $50.00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259149774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 + Children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$1,215.24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$653.52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$561.72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52733902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Employee + Spouse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$1,395.00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$679.86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$715.14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1476952529"/>
                  </a:ext>
                </a:extLst>
              </a:tr>
              <a:tr h="357224">
                <a:tc>
                  <a:txBody>
                    <a:bodyPr/>
                    <a:lstStyle/>
                    <a:p>
                      <a:r>
                        <a:rPr lang="en-US" sz="1800" dirty="0"/>
                        <a:t>Family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$2,054.14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$776.46</a:t>
                      </a:r>
                    </a:p>
                  </a:txBody>
                  <a:tcPr marT="45727" marB="45727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800" dirty="0"/>
                        <a:t>$1,277.68</a:t>
                      </a:r>
                    </a:p>
                  </a:txBody>
                  <a:tcPr marT="45727" marB="45727"/>
                </a:tc>
                <a:extLst>
                  <a:ext uri="{0D108BD9-81ED-4DB2-BD59-A6C34878D82A}">
                    <a16:rowId xmlns:a16="http://schemas.microsoft.com/office/drawing/2014/main" val="2692213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440974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948018" y="461213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Health Management Reminders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2" y="1340539"/>
            <a:ext cx="7478283" cy="3845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BCBS Ovia Health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BCBS Diabetes Management Program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BCBS Coronary Artery Disease Management Program  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Teledoc Diabetes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Teledoc Hypertension 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Wondr Health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Hinge Health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dirty="0">
                <a:solidFill>
                  <a:srgbClr val="63666A"/>
                </a:solidFill>
                <a:latin typeface="Gotham Narrow Book" pitchFamily="2" charset="0"/>
              </a:rPr>
              <a:t>Benefits Value Advisor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MRI/CT Scans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Diagnostic Radiology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Joint Replacement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Bariatric Surgery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Musculoskeletal IP/OP</a:t>
            </a:r>
          </a:p>
          <a:p>
            <a:pPr marL="914400" lvl="1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rgbClr val="63666A"/>
                </a:solidFill>
                <a:latin typeface="Gotham Narrow Book" pitchFamily="2" charset="0"/>
              </a:rPr>
              <a:t>Reduction Mammoplasty</a:t>
            </a:r>
          </a:p>
        </p:txBody>
      </p:sp>
    </p:spTree>
    <p:extLst>
      <p:ext uri="{BB962C8B-B14F-4D97-AF65-F5344CB8AC3E}">
        <p14:creationId xmlns:p14="http://schemas.microsoft.com/office/powerpoint/2010/main" val="20436709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Medefy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0E297CD-5450-7441-A033-60CDC02876B0}"/>
              </a:ext>
            </a:extLst>
          </p:cNvPr>
          <p:cNvSpPr txBox="1"/>
          <p:nvPr/>
        </p:nvSpPr>
        <p:spPr>
          <a:xfrm>
            <a:off x="876823" y="1734986"/>
            <a:ext cx="5719920" cy="3845418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3666A"/>
                </a:solidFill>
                <a:latin typeface="Gotham Narrow Book" pitchFamily="2" charset="0"/>
              </a:rPr>
              <a:t>Benefits navigation system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63666A"/>
              </a:solidFill>
              <a:latin typeface="Gotham Narrow Book" pitchFamily="2" charset="0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3666A"/>
                </a:solidFill>
                <a:latin typeface="Gotham Narrow Book" pitchFamily="2" charset="0"/>
              </a:rPr>
              <a:t>Medical, dental and vision</a:t>
            </a: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endParaRPr lang="en-US" sz="2800" dirty="0">
              <a:solidFill>
                <a:srgbClr val="63666A"/>
              </a:solidFill>
              <a:latin typeface="Gotham Narrow Book" pitchFamily="2" charset="0"/>
            </a:endParaRPr>
          </a:p>
          <a:p>
            <a:pPr marL="457200" indent="-457200">
              <a:lnSpc>
                <a:spcPct val="125000"/>
              </a:lnSpc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63666A"/>
                </a:solidFill>
                <a:latin typeface="Gotham Narrow Book" pitchFamily="2" charset="0"/>
              </a:rPr>
              <a:t>OSU A&amp;M Health Benefits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0F6CD898-FFF7-9F3F-7CF5-6A03FADF703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60521" y="784379"/>
            <a:ext cx="3607940" cy="45866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776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DD074894-0E99-894A-9B1A-0D7C79F5F6D7}"/>
              </a:ext>
            </a:extLst>
          </p:cNvPr>
          <p:cNvSpPr txBox="1"/>
          <p:nvPr/>
        </p:nvSpPr>
        <p:spPr>
          <a:xfrm>
            <a:off x="571500" y="693819"/>
            <a:ext cx="110401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rgbClr val="63666A"/>
                </a:solidFill>
                <a:latin typeface="Gotham Narrow Bold" pitchFamily="2" charset="0"/>
              </a:rPr>
              <a:t>Pharmacy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91C6B637-859E-55B7-BD89-0D198050758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4328804"/>
              </p:ext>
            </p:extLst>
          </p:nvPr>
        </p:nvGraphicFramePr>
        <p:xfrm>
          <a:off x="1156558" y="1492550"/>
          <a:ext cx="9878885" cy="392952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912251">
                  <a:extLst>
                    <a:ext uri="{9D8B030D-6E8A-4147-A177-3AD203B41FA5}">
                      <a16:colId xmlns:a16="http://schemas.microsoft.com/office/drawing/2014/main" val="2647811389"/>
                    </a:ext>
                  </a:extLst>
                </a:gridCol>
                <a:gridCol w="1510624">
                  <a:extLst>
                    <a:ext uri="{9D8B030D-6E8A-4147-A177-3AD203B41FA5}">
                      <a16:colId xmlns:a16="http://schemas.microsoft.com/office/drawing/2014/main" val="1848541406"/>
                    </a:ext>
                  </a:extLst>
                </a:gridCol>
                <a:gridCol w="1510624">
                  <a:extLst>
                    <a:ext uri="{9D8B030D-6E8A-4147-A177-3AD203B41FA5}">
                      <a16:colId xmlns:a16="http://schemas.microsoft.com/office/drawing/2014/main" val="2523145289"/>
                    </a:ext>
                  </a:extLst>
                </a:gridCol>
                <a:gridCol w="1472693">
                  <a:extLst>
                    <a:ext uri="{9D8B030D-6E8A-4147-A177-3AD203B41FA5}">
                      <a16:colId xmlns:a16="http://schemas.microsoft.com/office/drawing/2014/main" val="14652281"/>
                    </a:ext>
                  </a:extLst>
                </a:gridCol>
                <a:gridCol w="1472693">
                  <a:extLst>
                    <a:ext uri="{9D8B030D-6E8A-4147-A177-3AD203B41FA5}">
                      <a16:colId xmlns:a16="http://schemas.microsoft.com/office/drawing/2014/main" val="591158381"/>
                    </a:ext>
                  </a:extLst>
                </a:gridCol>
              </a:tblGrid>
              <a:tr h="428440">
                <a:tc gridSpan="5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Pharmacy Copay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69772593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Retail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cs typeface="Times New Roman" panose="02020603050405020304" pitchFamily="18" charset="0"/>
                        </a:rPr>
                        <a:t>Mail </a:t>
                      </a: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0225912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2000" b="1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2024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2025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20708124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 1 – Preferred Generics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$10.00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484393436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Tier 2 – Non-Preferred Generics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$40.00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$62.50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$100.00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76171099"/>
                  </a:ext>
                </a:extLst>
              </a:tr>
              <a:tr h="4710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Tier 3 – Preferred Name Brand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$75.00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$125.00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$187.50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225678399"/>
                  </a:ext>
                </a:extLst>
              </a:tr>
              <a:tr h="459405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Tier 4 – Non-Preferred Name Brand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$100.00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$375.00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955330212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</a:rPr>
                        <a:t>Tier 5 – Preferred Specialty</a:t>
                      </a:r>
                      <a:endParaRPr lang="en-US" sz="20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979569967"/>
                  </a:ext>
                </a:extLst>
              </a:tr>
              <a:tr h="42844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Tier 6 – Non-Preferred Specialty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$150.00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$225.00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N/A</a:t>
                      </a: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7441100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77881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ower Point Template 1" id="{DC2E022B-F182-4E39-A13D-45A362EFA4DF}" vid="{53AD3225-FFD0-40D4-87A2-48A923D266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powerpoint-styling-1</Template>
  <TotalTime>5393</TotalTime>
  <Words>1565</Words>
  <Application>Microsoft Office PowerPoint</Application>
  <PresentationFormat>Widescreen</PresentationFormat>
  <Paragraphs>383</Paragraphs>
  <Slides>20</Slides>
  <Notes>20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Aptos</vt:lpstr>
      <vt:lpstr>Aptos Narrow</vt:lpstr>
      <vt:lpstr>Arial</vt:lpstr>
      <vt:lpstr>Calibri</vt:lpstr>
      <vt:lpstr>Calibri Light</vt:lpstr>
      <vt:lpstr>FjallaOne</vt:lpstr>
      <vt:lpstr>Gotham Narrow Bold</vt:lpstr>
      <vt:lpstr>Gotham Narrow Book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Oklahoma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UHR 2025 Premiums - LU</dc:title>
  <dc:creator>Little, Kaitlin Ruth</dc:creator>
  <cp:lastModifiedBy>Burton, Crystal</cp:lastModifiedBy>
  <cp:revision>93</cp:revision>
  <cp:lastPrinted>2024-10-14T14:33:35Z</cp:lastPrinted>
  <dcterms:created xsi:type="dcterms:W3CDTF">2020-01-16T16:49:47Z</dcterms:created>
  <dcterms:modified xsi:type="dcterms:W3CDTF">2024-10-23T19:35:59Z</dcterms:modified>
</cp:coreProperties>
</file>