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7" r:id="rId8"/>
    <p:sldId id="268" r:id="rId9"/>
    <p:sldId id="269" r:id="rId10"/>
    <p:sldId id="270" r:id="rId11"/>
    <p:sldId id="271" r:id="rId12"/>
    <p:sldId id="272" r:id="rId13"/>
    <p:sldId id="273" r:id="rId14"/>
    <p:sldId id="274" r:id="rId15"/>
    <p:sldId id="27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3" autoAdjust="0"/>
    <p:restoredTop sz="94697" autoAdjust="0"/>
  </p:normalViewPr>
  <p:slideViewPr>
    <p:cSldViewPr>
      <p:cViewPr varScale="1">
        <p:scale>
          <a:sx n="112" d="100"/>
          <a:sy n="112" d="100"/>
        </p:scale>
        <p:origin x="-160"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E6C96-4EA8-E24B-BD9B-9E31B719F34B}" type="datetimeFigureOut">
              <a:rPr lang="en-US" smtClean="0"/>
              <a:t>7/14/12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0CC-120E-1A45-A2DA-CFEC5935F5BC}" type="slidenum">
              <a:rPr lang="en-US" smtClean="0"/>
              <a:t>‹#›</a:t>
            </a:fld>
            <a:endParaRPr lang="en-US"/>
          </a:p>
        </p:txBody>
      </p:sp>
    </p:spTree>
    <p:extLst>
      <p:ext uri="{BB962C8B-B14F-4D97-AF65-F5344CB8AC3E}">
        <p14:creationId xmlns:p14="http://schemas.microsoft.com/office/powerpoint/2010/main" val="13857762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a:t>
            </a:fld>
            <a:endParaRPr lang="en-US"/>
          </a:p>
        </p:txBody>
      </p:sp>
    </p:spTree>
    <p:extLst>
      <p:ext uri="{BB962C8B-B14F-4D97-AF65-F5344CB8AC3E}">
        <p14:creationId xmlns:p14="http://schemas.microsoft.com/office/powerpoint/2010/main" val="326504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At NEO Native Ways of Knowing honors the cultural heritage of Northeastern Oklahoma in the </a:t>
            </a:r>
            <a:r>
              <a:rPr lang="en-US" b="1" i="1" dirty="0" smtClean="0"/>
              <a:t>NORSE </a:t>
            </a:r>
            <a:r>
              <a:rPr lang="en-US" i="1" dirty="0" smtClean="0"/>
              <a:t>Tradition by asking each of us to take pride in our heritage, and encouraging us to share what we know in a way that is experiential, participatory and fundamental. We will engage in a constructive learning process that encourages authentic exchanges, instructive demonstrations and an opportunity to focus on important life applications, not just methodology. NWOK will emphasize the virtues that honor both the students and instructor as part of a never-ending circle of wisdom to be shared. </a:t>
            </a:r>
            <a:endParaRPr lang="en-US" dirty="0" smtClean="0"/>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11</a:t>
            </a:fld>
            <a:endParaRPr lang="en-US"/>
          </a:p>
        </p:txBody>
      </p:sp>
    </p:spTree>
    <p:extLst>
      <p:ext uri="{BB962C8B-B14F-4D97-AF65-F5344CB8AC3E}">
        <p14:creationId xmlns:p14="http://schemas.microsoft.com/office/powerpoint/2010/main" val="346094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Northeastern Oklahoma A&amp;M College we honor our own native ways in the </a:t>
            </a:r>
            <a:r>
              <a:rPr lang="en-US" sz="1200" b="1" dirty="0" smtClean="0"/>
              <a:t>NORSE</a:t>
            </a:r>
            <a:r>
              <a:rPr lang="en-US" sz="1200" dirty="0" smtClean="0"/>
              <a:t> tradition.  That means emphasizing Native Opportunities for learning that is purposeful and place specific, while remembering the importance of self-determination in the learning process. There is no set formula for excellence, but students will find that within the context of their classroom experience, in both the traditional classroom and online courses, we can sustain ourselves by focusing on the energy and meaning of what we learn.</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12</a:t>
            </a:fld>
            <a:endParaRPr lang="en-US"/>
          </a:p>
        </p:txBody>
      </p:sp>
    </p:spTree>
    <p:extLst>
      <p:ext uri="{BB962C8B-B14F-4D97-AF65-F5344CB8AC3E}">
        <p14:creationId xmlns:p14="http://schemas.microsoft.com/office/powerpoint/2010/main" val="364846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do so we must Retain what is important from our past in balance with the need to move forward as learners and preserve those stories, relationships and tools that serve us as a community.  This means trusting our personal experiences and connections to the world while searching for meaning in what we learn, instead of memorizing a formula or method.  Technology is a tool that can empower us to connect to the larger world and share our own gifts.   </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13</a:t>
            </a:fld>
            <a:endParaRPr lang="en-US"/>
          </a:p>
        </p:txBody>
      </p:sp>
    </p:spTree>
    <p:extLst>
      <p:ext uri="{BB962C8B-B14F-4D97-AF65-F5344CB8AC3E}">
        <p14:creationId xmlns:p14="http://schemas.microsoft.com/office/powerpoint/2010/main" val="288347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can know that we have been Successful in this journey not just when we complete a course or degree program, but when we begin to see education and experience as a dynamic process for communicating and understanding the world.  This means recognizing the value of diversity of experience, connecting rather than competing, finding wisdom in the primary resources of our world, and contributing to our community in a meaningful way.</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14</a:t>
            </a:fld>
            <a:endParaRPr lang="en-US"/>
          </a:p>
        </p:txBody>
      </p:sp>
    </p:spTree>
    <p:extLst>
      <p:ext uri="{BB962C8B-B14F-4D97-AF65-F5344CB8AC3E}">
        <p14:creationId xmlns:p14="http://schemas.microsoft.com/office/powerpoint/2010/main" val="88735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Education is a journey with tangible milestones along each life path.  Degree seeking is an important step along a road of life-long learning.  This living process challenges each learner to find purpose, incorporate balance, and honor our traditions as we move through every stage of life.  The values and practices we learn will sustain us as we pay tribute to the rich legacy we inherit and allow us to define our character, transforming both our own lives and those in our community.</a:t>
            </a:r>
          </a:p>
          <a:p>
            <a:endParaRPr lang="en-US" dirty="0"/>
          </a:p>
        </p:txBody>
      </p:sp>
      <p:sp>
        <p:nvSpPr>
          <p:cNvPr id="4" name="Slide Number Placeholder 3"/>
          <p:cNvSpPr>
            <a:spLocks noGrp="1"/>
          </p:cNvSpPr>
          <p:nvPr>
            <p:ph type="sldNum" sz="quarter" idx="10"/>
          </p:nvPr>
        </p:nvSpPr>
        <p:spPr/>
        <p:txBody>
          <a:bodyPr/>
          <a:lstStyle/>
          <a:p>
            <a:fld id="{7AE2D0CC-120E-1A45-A2DA-CFEC5935F5BC}" type="slidenum">
              <a:rPr lang="en-US" smtClean="0"/>
              <a:t>15</a:t>
            </a:fld>
            <a:endParaRPr lang="en-US"/>
          </a:p>
        </p:txBody>
      </p:sp>
    </p:spTree>
    <p:extLst>
      <p:ext uri="{BB962C8B-B14F-4D97-AF65-F5344CB8AC3E}">
        <p14:creationId xmlns:p14="http://schemas.microsoft.com/office/powerpoint/2010/main" val="102318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7/14/12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58D27-0F85-4B68-9827-83238CF8C808}" type="datetimeFigureOut">
              <a:rPr lang="en-US" smtClean="0"/>
              <a:t>7/14/12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7/14/12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5A58D27-0F85-4B68-9827-83238CF8C808}" type="datetimeFigureOut">
              <a:rPr lang="en-US" smtClean="0"/>
              <a:t>7/14/12</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FA3A2922-2F0E-487C-B055-E4138501705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A58D27-0F85-4B68-9827-83238CF8C808}" type="datetimeFigureOut">
              <a:rPr lang="en-US" smtClean="0"/>
              <a:t>7/14/12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58D27-0F85-4B68-9827-83238CF8C808}" type="datetimeFigureOut">
              <a:rPr lang="en-US" smtClean="0"/>
              <a:t>7/14/12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A58D27-0F85-4B68-9827-83238CF8C808}" type="datetimeFigureOut">
              <a:rPr lang="en-US" smtClean="0"/>
              <a:t>7/14/12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A2922-2F0E-487C-B055-E413850170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5A58D27-0F85-4B68-9827-83238CF8C808}" type="datetimeFigureOut">
              <a:rPr lang="en-US" smtClean="0"/>
              <a:t>7/14/12</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A3A2922-2F0E-487C-B055-E4138501705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image" Target="../media/image8.jpg"/><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g"/><Relationship Id="rId9" Type="http://schemas.openxmlformats.org/officeDocument/2006/relationships/image" Target="../media/image15.jpg"/><Relationship Id="rId10"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i Pic 2.jpg"/>
          <p:cNvPicPr>
            <a:picLocks noChangeAspect="1"/>
          </p:cNvPicPr>
          <p:nvPr/>
        </p:nvPicPr>
        <p:blipFill rotWithShape="1">
          <a:blip r:embed="rId3" cstate="print">
            <a:extLst>
              <a:ext uri="{28A0092B-C50C-407E-A947-70E740481C1C}">
                <a14:useLocalDpi xmlns:a14="http://schemas.microsoft.com/office/drawing/2010/main" val="0"/>
              </a:ext>
            </a:extLst>
          </a:blip>
          <a:srcRect l="5917" t="8191" r="1201" b="47865"/>
          <a:stretch/>
        </p:blipFill>
        <p:spPr>
          <a:xfrm>
            <a:off x="1108347" y="398142"/>
            <a:ext cx="7502253" cy="150685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Subtitle 2"/>
          <p:cNvSpPr>
            <a:spLocks noGrp="1"/>
          </p:cNvSpPr>
          <p:nvPr>
            <p:ph type="subTitle" idx="1"/>
          </p:nvPr>
        </p:nvSpPr>
        <p:spPr/>
        <p:txBody>
          <a:bodyPr/>
          <a:lstStyle/>
          <a:p>
            <a:r>
              <a:rPr lang="en-US" dirty="0" smtClean="0"/>
              <a:t>Native Opportunities for Retention and Success in Education</a:t>
            </a:r>
          </a:p>
          <a:p>
            <a:r>
              <a:rPr lang="en-US" dirty="0" smtClean="0"/>
              <a:t>July 14, 2012</a:t>
            </a:r>
            <a:endParaRPr lang="en-US" dirty="0"/>
          </a:p>
        </p:txBody>
      </p:sp>
      <p:sp>
        <p:nvSpPr>
          <p:cNvPr id="2" name="Title 1"/>
          <p:cNvSpPr>
            <a:spLocks noGrp="1"/>
          </p:cNvSpPr>
          <p:nvPr>
            <p:ph type="ctrTitle"/>
          </p:nvPr>
        </p:nvSpPr>
        <p:spPr/>
        <p:txBody>
          <a:bodyPr/>
          <a:lstStyle/>
          <a:p>
            <a:r>
              <a:rPr lang="en-US" dirty="0" smtClean="0"/>
              <a:t>Native Ways of Knowing</a:t>
            </a:r>
            <a:endParaRPr lang="en-US" dirty="0"/>
          </a:p>
        </p:txBody>
      </p:sp>
      <p:pic>
        <p:nvPicPr>
          <p:cNvPr id="5" name="Picture 4" descr="NWO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725582"/>
            <a:ext cx="2286000" cy="1056218"/>
          </a:xfrm>
          <a:prstGeom prst="rect">
            <a:avLst/>
          </a:prstGeom>
        </p:spPr>
      </p:pic>
      <p:pic>
        <p:nvPicPr>
          <p:cNvPr id="6" name="Picture 5" descr="AICE(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48" y="5638800"/>
            <a:ext cx="2452452" cy="1117092"/>
          </a:xfrm>
          <a:prstGeom prst="rect">
            <a:avLst/>
          </a:prstGeom>
        </p:spPr>
      </p:pic>
      <p:pic>
        <p:nvPicPr>
          <p:cNvPr id="7" name="Picture 6" descr="NEO Tutor 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876800"/>
            <a:ext cx="3937000" cy="1143000"/>
          </a:xfrm>
          <a:prstGeom prst="rect">
            <a:avLst/>
          </a:prstGeom>
        </p:spPr>
      </p:pic>
    </p:spTree>
    <p:extLst>
      <p:ext uri="{BB962C8B-B14F-4D97-AF65-F5344CB8AC3E}">
        <p14:creationId xmlns:p14="http://schemas.microsoft.com/office/powerpoint/2010/main" val="264382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 copy.png"/>
          <p:cNvPicPr>
            <a:picLocks noChangeAspect="1"/>
          </p:cNvPicPr>
          <p:nvPr/>
        </p:nvPicPr>
        <p:blipFill rotWithShape="1">
          <a:blip r:embed="rId2">
            <a:extLst>
              <a:ext uri="{28A0092B-C50C-407E-A947-70E740481C1C}">
                <a14:useLocalDpi xmlns:a14="http://schemas.microsoft.com/office/drawing/2010/main" val="0"/>
              </a:ext>
            </a:extLst>
          </a:blip>
          <a:srcRect l="1012" t="1086" r="725" b="958"/>
          <a:stretch/>
        </p:blipFill>
        <p:spPr>
          <a:xfrm>
            <a:off x="1226858" y="223363"/>
            <a:ext cx="7307542" cy="6400906"/>
          </a:xfrm>
          <a:prstGeom prst="rect">
            <a:avLst/>
          </a:prstGeom>
        </p:spPr>
      </p:pic>
    </p:spTree>
    <p:extLst>
      <p:ext uri="{BB962C8B-B14F-4D97-AF65-F5344CB8AC3E}">
        <p14:creationId xmlns:p14="http://schemas.microsoft.com/office/powerpoint/2010/main" val="123566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NORSE AT NEO</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i="1" dirty="0" smtClean="0"/>
              <a:t>NORSE</a:t>
            </a:r>
          </a:p>
          <a:p>
            <a:pPr marL="0" indent="0">
              <a:buNone/>
            </a:pPr>
            <a:r>
              <a:rPr lang="en-US" dirty="0" smtClean="0"/>
              <a:t>A constructive learning process that encourages authentic exchanges, instructive demonstrations, and an opportunity to focus on important life applications, not just methodology.</a:t>
            </a:r>
            <a:endParaRPr lang="en-US" dirty="0"/>
          </a:p>
          <a:p>
            <a:pPr marL="0" indent="0">
              <a:buNone/>
            </a:pPr>
            <a:endParaRPr lang="en-US" dirty="0"/>
          </a:p>
        </p:txBody>
      </p:sp>
    </p:spTree>
    <p:extLst>
      <p:ext uri="{BB962C8B-B14F-4D97-AF65-F5344CB8AC3E}">
        <p14:creationId xmlns:p14="http://schemas.microsoft.com/office/powerpoint/2010/main" val="28761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Opportunities</a:t>
            </a:r>
            <a:endParaRPr lang="en-US" dirty="0"/>
          </a:p>
        </p:txBody>
      </p:sp>
      <p:sp>
        <p:nvSpPr>
          <p:cNvPr id="5" name="Content Placeholder 4"/>
          <p:cNvSpPr>
            <a:spLocks noGrp="1"/>
          </p:cNvSpPr>
          <p:nvPr>
            <p:ph idx="1"/>
          </p:nvPr>
        </p:nvSpPr>
        <p:spPr>
          <a:xfrm>
            <a:off x="838200" y="2595563"/>
            <a:ext cx="7886700" cy="3271838"/>
          </a:xfrm>
        </p:spPr>
        <p:txBody>
          <a:bodyPr>
            <a:normAutofit/>
          </a:bodyPr>
          <a:lstStyle/>
          <a:p>
            <a:pPr marL="0" indent="0" algn="ctr">
              <a:buNone/>
            </a:pPr>
            <a:endParaRPr lang="en-US" sz="4800" dirty="0" smtClean="0"/>
          </a:p>
          <a:p>
            <a:pPr marL="0" indent="0" algn="ctr">
              <a:buNone/>
            </a:pPr>
            <a:r>
              <a:rPr lang="en-US" sz="4000" b="1" i="1" dirty="0" smtClean="0"/>
              <a:t>Place Based Expectation</a:t>
            </a:r>
          </a:p>
        </p:txBody>
      </p:sp>
    </p:spTree>
    <p:extLst>
      <p:ext uri="{BB962C8B-B14F-4D97-AF65-F5344CB8AC3E}">
        <p14:creationId xmlns:p14="http://schemas.microsoft.com/office/powerpoint/2010/main" val="182257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a:p>
            <a:pPr marL="0" indent="0" algn="ctr">
              <a:buNone/>
            </a:pPr>
            <a:r>
              <a:rPr lang="en-US" sz="4000" b="1" i="1" dirty="0" smtClean="0"/>
              <a:t>Forward Movement</a:t>
            </a:r>
          </a:p>
          <a:p>
            <a:pPr marL="0" indent="0" algn="ctr">
              <a:buNone/>
            </a:pPr>
            <a:endParaRPr lang="en-US" sz="4000" dirty="0"/>
          </a:p>
        </p:txBody>
      </p:sp>
    </p:spTree>
    <p:extLst>
      <p:ext uri="{BB962C8B-B14F-4D97-AF65-F5344CB8AC3E}">
        <p14:creationId xmlns:p14="http://schemas.microsoft.com/office/powerpoint/2010/main" val="106313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4000" b="1" i="1" dirty="0" smtClean="0"/>
              <a:t>Degree Completion</a:t>
            </a:r>
          </a:p>
          <a:p>
            <a:pPr marL="0" indent="0" algn="ctr">
              <a:buNone/>
            </a:pPr>
            <a:endParaRPr lang="en-US" sz="4800" dirty="0"/>
          </a:p>
        </p:txBody>
      </p:sp>
    </p:spTree>
    <p:extLst>
      <p:ext uri="{BB962C8B-B14F-4D97-AF65-F5344CB8AC3E}">
        <p14:creationId xmlns:p14="http://schemas.microsoft.com/office/powerpoint/2010/main" val="16206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r>
              <a:rPr lang="en-US" sz="4000" b="1" i="1" dirty="0" smtClean="0"/>
              <a:t>Lifelong Learning</a:t>
            </a:r>
          </a:p>
          <a:p>
            <a:pPr marL="0" indent="0" algn="ctr">
              <a:buNone/>
            </a:pPr>
            <a:endParaRPr lang="en-US" sz="4000" dirty="0"/>
          </a:p>
        </p:txBody>
      </p:sp>
    </p:spTree>
    <p:extLst>
      <p:ext uri="{BB962C8B-B14F-4D97-AF65-F5344CB8AC3E}">
        <p14:creationId xmlns:p14="http://schemas.microsoft.com/office/powerpoint/2010/main" val="320990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286" y="18856"/>
            <a:ext cx="9136714" cy="6839144"/>
            <a:chOff x="-13055" y="0"/>
            <a:chExt cx="10077922" cy="7799305"/>
          </a:xfrm>
        </p:grpSpPr>
        <p:pic>
          <p:nvPicPr>
            <p:cNvPr id="22" name="Picture 21" descr="Peoria 2011- 9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105" y="284377"/>
              <a:ext cx="2161219" cy="1290752"/>
            </a:xfrm>
            <a:prstGeom prst="rect">
              <a:avLst/>
            </a:prstGeom>
          </p:spPr>
        </p:pic>
        <p:pic>
          <p:nvPicPr>
            <p:cNvPr id="23" name="Picture 22" descr="Miami of Oklaho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17" y="281252"/>
              <a:ext cx="2041537" cy="1300483"/>
            </a:xfrm>
            <a:prstGeom prst="rect">
              <a:avLst/>
            </a:prstGeom>
          </p:spPr>
        </p:pic>
        <p:pic>
          <p:nvPicPr>
            <p:cNvPr id="24" name="Picture 23" descr="Ottawa of OK-SPE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196" y="6246527"/>
              <a:ext cx="2091145" cy="1293569"/>
            </a:xfrm>
            <a:prstGeom prst="rect">
              <a:avLst/>
            </a:prstGeom>
          </p:spPr>
        </p:pic>
        <p:pic>
          <p:nvPicPr>
            <p:cNvPr id="25" name="Picture 24" descr="Quapaw-SPE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054" y="274645"/>
              <a:ext cx="2023344" cy="1291263"/>
            </a:xfrm>
            <a:prstGeom prst="rect">
              <a:avLst/>
            </a:prstGeom>
          </p:spPr>
        </p:pic>
        <p:pic>
          <p:nvPicPr>
            <p:cNvPr id="26" name="Picture 25" descr="Eastern_Shawnee-SPEC.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105" y="6246528"/>
              <a:ext cx="2087091" cy="1290201"/>
            </a:xfrm>
            <a:prstGeom prst="rect">
              <a:avLst/>
            </a:prstGeom>
          </p:spPr>
        </p:pic>
        <p:pic>
          <p:nvPicPr>
            <p:cNvPr id="27" name="Picture 26" descr="WYANDOTTE OK.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5" y="6289841"/>
              <a:ext cx="2002572" cy="1257170"/>
            </a:xfrm>
            <a:prstGeom prst="rect">
              <a:avLst/>
            </a:prstGeom>
          </p:spPr>
        </p:pic>
        <p:pic>
          <p:nvPicPr>
            <p:cNvPr id="28" name="Picture 27" descr="Modoc_Oklahoma_Flag.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0938" y="6248257"/>
              <a:ext cx="1964115" cy="1305292"/>
            </a:xfrm>
            <a:prstGeom prst="rect">
              <a:avLst/>
            </a:prstGeom>
          </p:spPr>
        </p:pic>
        <p:sp>
          <p:nvSpPr>
            <p:cNvPr id="30" name="Rectangle 29"/>
            <p:cNvSpPr/>
            <p:nvPr/>
          </p:nvSpPr>
          <p:spPr>
            <a:xfrm>
              <a:off x="-13053" y="7540096"/>
              <a:ext cx="10071453" cy="25920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31" name="Picture 30" descr="rawhide.jpg"/>
            <p:cNvPicPr>
              <a:picLocks noChangeAspect="1"/>
            </p:cNvPicPr>
            <p:nvPr/>
          </p:nvPicPr>
          <p:blipFill rotWithShape="1">
            <a:blip r:embed="rId9" cstate="print">
              <a:extLst>
                <a:ext uri="{28A0092B-C50C-407E-A947-70E740481C1C}">
                  <a14:useLocalDpi xmlns:a14="http://schemas.microsoft.com/office/drawing/2010/main" val="0"/>
                </a:ext>
              </a:extLst>
            </a:blip>
            <a:srcRect t="1023"/>
            <a:stretch/>
          </p:blipFill>
          <p:spPr>
            <a:xfrm rot="16200000">
              <a:off x="2867214" y="-1070444"/>
              <a:ext cx="4323856" cy="10071450"/>
            </a:xfrm>
            <a:prstGeom prst="rect">
              <a:avLst/>
            </a:prstGeom>
          </p:spPr>
        </p:pic>
        <p:sp>
          <p:nvSpPr>
            <p:cNvPr id="32" name="TextBox 31"/>
            <p:cNvSpPr txBox="1"/>
            <p:nvPr/>
          </p:nvSpPr>
          <p:spPr>
            <a:xfrm>
              <a:off x="62958" y="1959276"/>
              <a:ext cx="9917859" cy="3898316"/>
            </a:xfrm>
            <a:prstGeom prst="rect">
              <a:avLst/>
            </a:prstGeom>
            <a:noFill/>
            <a:effectLst/>
          </p:spPr>
          <p:txBody>
            <a:bodyPr wrap="square" lIns="101882" tIns="50941" rIns="101882" bIns="50941" rtlCol="0">
              <a:spAutoFit/>
            </a:bodyPr>
            <a:lstStyle/>
            <a:p>
              <a:pPr>
                <a:spcAft>
                  <a:spcPts val="669"/>
                </a:spcAft>
              </a:pPr>
              <a:r>
                <a:rPr lang="en-US" sz="2400" b="1" cap="small" dirty="0">
                  <a:ln w="50800"/>
                  <a:effectLst/>
                  <a:latin typeface="Calibri"/>
                  <a:cs typeface="Calibri"/>
                </a:rPr>
                <a:t>As teachers, we are mentors of our students for all time.</a:t>
              </a:r>
            </a:p>
            <a:p>
              <a:pPr>
                <a:spcAft>
                  <a:spcPts val="669"/>
                </a:spcAft>
              </a:pPr>
              <a:r>
                <a:rPr lang="en-US" sz="2400" b="1" cap="small" dirty="0">
                  <a:ln w="50800"/>
                  <a:effectLst/>
                  <a:latin typeface="Calibri"/>
                  <a:cs typeface="Calibri"/>
                </a:rPr>
                <a:t>We labor to stand against anger, sadness, criticism, and defeat.</a:t>
              </a:r>
            </a:p>
            <a:p>
              <a:pPr>
                <a:spcAft>
                  <a:spcPts val="669"/>
                </a:spcAft>
              </a:pPr>
              <a:r>
                <a:rPr lang="en-US" sz="2400" b="1" cap="small" dirty="0">
                  <a:ln w="50800"/>
                  <a:effectLst/>
                  <a:latin typeface="Calibri"/>
                  <a:cs typeface="Calibri"/>
                </a:rPr>
                <a:t>Our hearts shall be full of peace and our minds filled with an urgency for the welfare of our students.</a:t>
              </a:r>
            </a:p>
            <a:p>
              <a:pPr>
                <a:spcAft>
                  <a:spcPts val="669"/>
                </a:spcAft>
              </a:pPr>
              <a:r>
                <a:rPr lang="en-US" sz="2400" b="1" cap="small" dirty="0">
                  <a:ln w="50800"/>
                  <a:effectLst/>
                  <a:latin typeface="Calibri"/>
                  <a:cs typeface="Calibri"/>
                </a:rPr>
                <a:t>With endless patience, we embrace our duty.</a:t>
              </a:r>
            </a:p>
            <a:p>
              <a:pPr>
                <a:spcAft>
                  <a:spcPts val="669"/>
                </a:spcAft>
              </a:pPr>
              <a:r>
                <a:rPr lang="en-US" sz="2400" b="1" cap="small" dirty="0">
                  <a:ln w="50800"/>
                  <a:effectLst/>
                  <a:latin typeface="Calibri"/>
                  <a:cs typeface="Calibri"/>
                </a:rPr>
                <a:t>Our firmness shall be tempered with tenderness</a:t>
              </a:r>
              <a:r>
                <a:rPr lang="en-US" sz="2400" b="1" cap="small" dirty="0" smtClean="0">
                  <a:ln w="50800"/>
                  <a:effectLst/>
                  <a:latin typeface="Calibri"/>
                  <a:cs typeface="Calibri"/>
                </a:rPr>
                <a:t>.</a:t>
              </a:r>
              <a:endParaRPr lang="en-US" sz="2400" b="1" cap="small" dirty="0">
                <a:ln w="50800"/>
                <a:effectLst/>
                <a:latin typeface="Calibri"/>
                <a:cs typeface="Calibri"/>
              </a:endParaRPr>
            </a:p>
            <a:p>
              <a:pPr>
                <a:spcAft>
                  <a:spcPts val="669"/>
                </a:spcAft>
              </a:pPr>
              <a:r>
                <a:rPr lang="en-US" sz="2400" b="1" cap="small" dirty="0">
                  <a:ln w="50800"/>
                  <a:effectLst/>
                  <a:latin typeface="Calibri"/>
                  <a:cs typeface="Calibri"/>
                </a:rPr>
                <a:t>Our words and actions shall be marked by calm deliberation</a:t>
              </a:r>
              <a:r>
                <a:rPr lang="en-US" sz="2400" b="1" cap="small" dirty="0" smtClean="0">
                  <a:ln w="50800"/>
                  <a:effectLst/>
                  <a:latin typeface="Calibri"/>
                  <a:cs typeface="Calibri"/>
                </a:rPr>
                <a:t>. </a:t>
              </a:r>
              <a:endParaRPr lang="en-US" sz="600" b="1" cap="small" dirty="0">
                <a:ln w="50800"/>
                <a:effectLst/>
                <a:latin typeface="Calibri"/>
                <a:cs typeface="Calibri"/>
              </a:endParaRPr>
            </a:p>
            <a:p>
              <a:pPr>
                <a:spcAft>
                  <a:spcPts val="669"/>
                </a:spcAft>
              </a:pPr>
              <a:r>
                <a:rPr lang="en-US" sz="1400" b="1" cap="small" dirty="0" smtClean="0">
                  <a:ln w="50800"/>
                  <a:effectLst/>
                  <a:latin typeface="Calibri"/>
                  <a:cs typeface="Calibri"/>
                </a:rPr>
                <a:t>Linda </a:t>
              </a:r>
              <a:r>
                <a:rPr lang="en-US" sz="1400" b="1" cap="small" dirty="0">
                  <a:ln w="50800"/>
                  <a:effectLst/>
                  <a:latin typeface="Calibri"/>
                  <a:cs typeface="Calibri"/>
                </a:rPr>
                <a:t>Sue Warner, </a:t>
              </a:r>
              <a:r>
                <a:rPr lang="en-US" sz="1400" b="1" cap="small" dirty="0" err="1">
                  <a:ln w="50800"/>
                  <a:effectLst/>
                  <a:latin typeface="Calibri"/>
                  <a:cs typeface="Calibri"/>
                </a:rPr>
                <a:t>Phd</a:t>
              </a:r>
              <a:r>
                <a:rPr lang="en-US" sz="1400" b="1" cap="small" dirty="0">
                  <a:ln w="50800"/>
                  <a:effectLst/>
                  <a:latin typeface="Calibri"/>
                  <a:cs typeface="Calibri"/>
                </a:rPr>
                <a:t>.         </a:t>
              </a:r>
              <a:r>
                <a:rPr lang="en-US" sz="1400" b="1" cap="small" dirty="0" smtClean="0">
                  <a:ln w="50800"/>
                  <a:effectLst/>
                  <a:latin typeface="Calibri"/>
                  <a:cs typeface="Calibri"/>
                </a:rPr>
                <a:t> </a:t>
              </a:r>
              <a:r>
                <a:rPr lang="en-US" sz="1400" b="1" cap="small" dirty="0" err="1" smtClean="0">
                  <a:ln w="50800"/>
                  <a:effectLst/>
                  <a:latin typeface="Calibri"/>
                  <a:cs typeface="Calibri"/>
                </a:rPr>
                <a:t>Naiwen</a:t>
              </a:r>
              <a:r>
                <a:rPr lang="en-US" sz="1400" b="1" cap="small" dirty="0" smtClean="0">
                  <a:ln w="50800"/>
                  <a:effectLst/>
                  <a:latin typeface="Calibri"/>
                  <a:cs typeface="Calibri"/>
                </a:rPr>
                <a:t> </a:t>
              </a:r>
              <a:r>
                <a:rPr lang="en-US" sz="1400" b="1" cap="small" dirty="0">
                  <a:ln w="50800"/>
                  <a:effectLst/>
                  <a:latin typeface="Calibri"/>
                  <a:cs typeface="Calibri"/>
                </a:rPr>
                <a:t>to </a:t>
              </a:r>
              <a:r>
                <a:rPr lang="en-US" sz="1400" b="1" cap="small" dirty="0" err="1">
                  <a:ln w="50800"/>
                  <a:effectLst/>
                  <a:latin typeface="Calibri"/>
                  <a:cs typeface="Calibri"/>
                </a:rPr>
                <a:t>Talalaka</a:t>
              </a:r>
              <a:r>
                <a:rPr lang="en-US" sz="1400" b="1" cap="small" dirty="0">
                  <a:ln w="50800"/>
                  <a:effectLst/>
                  <a:latin typeface="Calibri"/>
                  <a:cs typeface="Calibri"/>
                </a:rPr>
                <a:t> Alfred for his direction to the </a:t>
              </a:r>
              <a:r>
                <a:rPr lang="en-US" sz="1400" b="1" cap="small" dirty="0" err="1" smtClean="0">
                  <a:ln w="50800"/>
                  <a:effectLst/>
                  <a:latin typeface="Calibri"/>
                  <a:cs typeface="Calibri"/>
                </a:rPr>
                <a:t>Gayanashagowe</a:t>
              </a:r>
              <a:r>
                <a:rPr lang="en-US" sz="1400" b="1" cap="small" dirty="0" smtClean="0">
                  <a:ln w="50800"/>
                  <a:effectLst/>
                  <a:latin typeface="Calibri"/>
                  <a:cs typeface="Calibri"/>
                </a:rPr>
                <a:t> </a:t>
              </a:r>
              <a:r>
                <a:rPr lang="en-US" sz="1400" b="1" cap="small" dirty="0">
                  <a:ln w="50800"/>
                  <a:effectLst/>
                  <a:latin typeface="Calibri"/>
                  <a:cs typeface="Calibri"/>
                </a:rPr>
                <a:t>from the </a:t>
              </a:r>
              <a:r>
                <a:rPr lang="en-US" sz="1400" b="1" cap="small" dirty="0" err="1">
                  <a:ln w="50800"/>
                  <a:effectLst/>
                  <a:latin typeface="Calibri"/>
                  <a:cs typeface="Calibri"/>
                </a:rPr>
                <a:t>Haudenosaunee</a:t>
              </a:r>
              <a:r>
                <a:rPr lang="en-US" sz="1400" b="1" cap="small" dirty="0">
                  <a:ln w="50800"/>
                  <a:effectLst/>
                  <a:latin typeface="Calibri"/>
                  <a:cs typeface="Calibri"/>
                </a:rPr>
                <a:t>.</a:t>
              </a:r>
            </a:p>
          </p:txBody>
        </p:sp>
        <p:pic>
          <p:nvPicPr>
            <p:cNvPr id="33" name="Picture 32"/>
            <p:cNvPicPr>
              <a:picLocks noChangeAspect="1"/>
            </p:cNvPicPr>
            <p:nvPr/>
          </p:nvPicPr>
          <p:blipFill>
            <a:blip r:embed="rId10"/>
            <a:stretch>
              <a:fillRect/>
            </a:stretch>
          </p:blipFill>
          <p:spPr>
            <a:xfrm>
              <a:off x="1" y="286075"/>
              <a:ext cx="1989516" cy="1289053"/>
            </a:xfrm>
            <a:prstGeom prst="rect">
              <a:avLst/>
            </a:prstGeom>
          </p:spPr>
        </p:pic>
        <p:pic>
          <p:nvPicPr>
            <p:cNvPr id="34" name="Picture 33" descr="images.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63626" y="6235144"/>
              <a:ext cx="2101241" cy="1303468"/>
            </a:xfrm>
            <a:prstGeom prst="rect">
              <a:avLst/>
            </a:prstGeom>
          </p:spPr>
        </p:pic>
        <p:pic>
          <p:nvPicPr>
            <p:cNvPr id="35" name="Picture 34" descr="images.jpe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3324" y="258043"/>
              <a:ext cx="2017017" cy="1307090"/>
            </a:xfrm>
            <a:prstGeom prst="rect">
              <a:avLst/>
            </a:prstGeom>
          </p:spPr>
        </p:pic>
        <p:pic>
          <p:nvPicPr>
            <p:cNvPr id="36" name="Picture 35"/>
            <p:cNvPicPr>
              <a:picLocks noChangeAspect="1"/>
            </p:cNvPicPr>
            <p:nvPr/>
          </p:nvPicPr>
          <p:blipFill>
            <a:blip r:embed="rId13"/>
            <a:stretch>
              <a:fillRect/>
            </a:stretch>
          </p:blipFill>
          <p:spPr>
            <a:xfrm>
              <a:off x="2424463" y="286075"/>
              <a:ext cx="1128248" cy="1246807"/>
            </a:xfrm>
            <a:prstGeom prst="rect">
              <a:avLst/>
            </a:prstGeom>
          </p:spPr>
        </p:pic>
        <p:sp>
          <p:nvSpPr>
            <p:cNvPr id="37" name="Rectangle 36"/>
            <p:cNvSpPr/>
            <p:nvPr/>
          </p:nvSpPr>
          <p:spPr>
            <a:xfrm>
              <a:off x="-13055" y="1532882"/>
              <a:ext cx="10071455" cy="284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8" name="Rectangle 37"/>
            <p:cNvSpPr/>
            <p:nvPr/>
          </p:nvSpPr>
          <p:spPr>
            <a:xfrm>
              <a:off x="1" y="0"/>
              <a:ext cx="10058399" cy="284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9" name="Rectangle 28"/>
            <p:cNvSpPr/>
            <p:nvPr/>
          </p:nvSpPr>
          <p:spPr>
            <a:xfrm>
              <a:off x="-12144" y="6045823"/>
              <a:ext cx="10070544" cy="2440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grpSp>
    </p:spTree>
    <p:extLst>
      <p:ext uri="{BB962C8B-B14F-4D97-AF65-F5344CB8AC3E}">
        <p14:creationId xmlns:p14="http://schemas.microsoft.com/office/powerpoint/2010/main" val="285093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Barnhardt &amp; </a:t>
            </a:r>
            <a:r>
              <a:rPr lang="en-US" dirty="0" err="1" smtClean="0"/>
              <a:t>Kawagley</a:t>
            </a:r>
            <a:endParaRPr lang="en-US" dirty="0"/>
          </a:p>
        </p:txBody>
      </p:sp>
      <p:sp>
        <p:nvSpPr>
          <p:cNvPr id="3" name="Content Placeholder 2"/>
          <p:cNvSpPr>
            <a:spLocks noGrp="1"/>
          </p:cNvSpPr>
          <p:nvPr>
            <p:ph idx="1"/>
          </p:nvPr>
        </p:nvSpPr>
        <p:spPr/>
        <p:txBody>
          <a:bodyPr/>
          <a:lstStyle/>
          <a:p>
            <a:pPr marL="0" indent="0" algn="ctr">
              <a:buNone/>
            </a:pPr>
            <a:r>
              <a:rPr lang="en-US" dirty="0" smtClean="0"/>
              <a:t>“knowing” and “understanding”</a:t>
            </a:r>
          </a:p>
          <a:p>
            <a:pPr marL="0" indent="0" algn="ctr">
              <a:buNone/>
            </a:pPr>
            <a:endParaRPr lang="en-US" dirty="0"/>
          </a:p>
          <a:p>
            <a:pPr marL="0" indent="0" algn="ctr">
              <a:buNone/>
            </a:pPr>
            <a:r>
              <a:rPr lang="en-US" dirty="0" smtClean="0"/>
              <a:t>Inter-tribal consensus</a:t>
            </a:r>
          </a:p>
          <a:p>
            <a:pPr marL="0" indent="0" algn="ctr">
              <a:buNone/>
            </a:pPr>
            <a:endParaRPr lang="en-US" dirty="0"/>
          </a:p>
          <a:p>
            <a:pPr marL="0" indent="0" algn="ctr">
              <a:buNone/>
            </a:pPr>
            <a:r>
              <a:rPr lang="en-US" dirty="0" smtClean="0"/>
              <a:t>generalization</a:t>
            </a:r>
            <a:endParaRPr lang="en-US" dirty="0"/>
          </a:p>
        </p:txBody>
      </p:sp>
    </p:spTree>
    <p:extLst>
      <p:ext uri="{BB962C8B-B14F-4D97-AF65-F5344CB8AC3E}">
        <p14:creationId xmlns:p14="http://schemas.microsoft.com/office/powerpoint/2010/main" val="280452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a:t>
            </a:r>
            <a:endParaRPr lang="en-US" dirty="0"/>
          </a:p>
        </p:txBody>
      </p:sp>
      <p:sp>
        <p:nvSpPr>
          <p:cNvPr id="5" name="Text Placeholder 4"/>
          <p:cNvSpPr>
            <a:spLocks noGrp="1"/>
          </p:cNvSpPr>
          <p:nvPr>
            <p:ph type="body" idx="1"/>
          </p:nvPr>
        </p:nvSpPr>
        <p:spPr/>
        <p:txBody>
          <a:bodyPr/>
          <a:lstStyle/>
          <a:p>
            <a:r>
              <a:rPr lang="en-US" dirty="0" smtClean="0"/>
              <a:t>NWOK</a:t>
            </a:r>
            <a:endParaRPr lang="en-US" dirty="0"/>
          </a:p>
        </p:txBody>
      </p:sp>
      <p:sp>
        <p:nvSpPr>
          <p:cNvPr id="6" name="Content Placeholder 5"/>
          <p:cNvSpPr>
            <a:spLocks noGrp="1"/>
          </p:cNvSpPr>
          <p:nvPr>
            <p:ph sz="half" idx="2"/>
          </p:nvPr>
        </p:nvSpPr>
        <p:spPr/>
        <p:txBody>
          <a:bodyPr/>
          <a:lstStyle/>
          <a:p>
            <a:r>
              <a:rPr lang="en-US" dirty="0" smtClean="0"/>
              <a:t>Knowing (verb)</a:t>
            </a:r>
          </a:p>
          <a:p>
            <a:endParaRPr lang="en-US" dirty="0"/>
          </a:p>
          <a:p>
            <a:r>
              <a:rPr lang="en-US" dirty="0" smtClean="0"/>
              <a:t>Holistic</a:t>
            </a:r>
          </a:p>
          <a:p>
            <a:endParaRPr lang="en-US" dirty="0"/>
          </a:p>
          <a:p>
            <a:r>
              <a:rPr lang="en-US" dirty="0" smtClean="0"/>
              <a:t>Place</a:t>
            </a:r>
            <a:endParaRPr lang="en-US" dirty="0"/>
          </a:p>
        </p:txBody>
      </p:sp>
      <p:sp>
        <p:nvSpPr>
          <p:cNvPr id="7" name="Text Placeholder 6"/>
          <p:cNvSpPr>
            <a:spLocks noGrp="1"/>
          </p:cNvSpPr>
          <p:nvPr>
            <p:ph type="body" sz="quarter" idx="3"/>
          </p:nvPr>
        </p:nvSpPr>
        <p:spPr/>
        <p:txBody>
          <a:bodyPr/>
          <a:lstStyle/>
          <a:p>
            <a:r>
              <a:rPr lang="en-US" dirty="0" smtClean="0"/>
              <a:t>Western Pedagogy</a:t>
            </a:r>
            <a:endParaRPr lang="en-US" dirty="0"/>
          </a:p>
        </p:txBody>
      </p:sp>
      <p:sp>
        <p:nvSpPr>
          <p:cNvPr id="8" name="Content Placeholder 7"/>
          <p:cNvSpPr>
            <a:spLocks noGrp="1"/>
          </p:cNvSpPr>
          <p:nvPr>
            <p:ph sz="quarter" idx="4"/>
          </p:nvPr>
        </p:nvSpPr>
        <p:spPr/>
        <p:txBody>
          <a:bodyPr/>
          <a:lstStyle/>
          <a:p>
            <a:r>
              <a:rPr lang="en-US" dirty="0" smtClean="0"/>
              <a:t>Knowledge (noun)</a:t>
            </a:r>
          </a:p>
          <a:p>
            <a:endParaRPr lang="en-US" dirty="0"/>
          </a:p>
          <a:p>
            <a:r>
              <a:rPr lang="en-US" dirty="0" smtClean="0"/>
              <a:t>Dissect &amp; disconnect knowledge</a:t>
            </a:r>
          </a:p>
          <a:p>
            <a:endParaRPr lang="en-US" dirty="0"/>
          </a:p>
          <a:p>
            <a:endParaRPr lang="en-US" dirty="0"/>
          </a:p>
        </p:txBody>
      </p:sp>
    </p:spTree>
    <p:extLst>
      <p:ext uri="{BB962C8B-B14F-4D97-AF65-F5344CB8AC3E}">
        <p14:creationId xmlns:p14="http://schemas.microsoft.com/office/powerpoint/2010/main" val="391104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8" name="Content Placeholder 7"/>
          <p:cNvSpPr>
            <a:spLocks noGrp="1"/>
          </p:cNvSpPr>
          <p:nvPr>
            <p:ph idx="1"/>
          </p:nvPr>
        </p:nvSpPr>
        <p:spPr/>
        <p:txBody>
          <a:bodyPr/>
          <a:lstStyle/>
          <a:p>
            <a:pPr marL="0" indent="0">
              <a:buNone/>
            </a:pPr>
            <a:r>
              <a:rPr lang="en-US" dirty="0" smtClean="0"/>
              <a:t>With over 500+ distinct tribal entities, are there correspondingly 500 + Native Ways of Knowing?</a:t>
            </a:r>
          </a:p>
          <a:p>
            <a:pPr marL="0" indent="0">
              <a:buNone/>
            </a:pPr>
            <a:endParaRPr lang="en-US" dirty="0"/>
          </a:p>
          <a:p>
            <a:pPr marL="0" indent="0">
              <a:buNone/>
            </a:pPr>
            <a:r>
              <a:rPr lang="en-US" dirty="0" smtClean="0"/>
              <a:t>Is there an accepted definition of Native Ways of Knowing, and if so, what current research or practices have emerged?</a:t>
            </a:r>
            <a:endParaRPr lang="en-US" dirty="0"/>
          </a:p>
        </p:txBody>
      </p:sp>
    </p:spTree>
    <p:extLst>
      <p:ext uri="{BB962C8B-B14F-4D97-AF65-F5344CB8AC3E}">
        <p14:creationId xmlns:p14="http://schemas.microsoft.com/office/powerpoint/2010/main" val="418878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Scholarship</a:t>
            </a:r>
            <a:endParaRPr lang="en-US" dirty="0"/>
          </a:p>
        </p:txBody>
      </p:sp>
      <p:sp>
        <p:nvSpPr>
          <p:cNvPr id="3" name="Content Placeholder 2"/>
          <p:cNvSpPr>
            <a:spLocks noGrp="1"/>
          </p:cNvSpPr>
          <p:nvPr>
            <p:ph idx="1"/>
          </p:nvPr>
        </p:nvSpPr>
        <p:spPr/>
        <p:txBody>
          <a:bodyPr/>
          <a:lstStyle/>
          <a:p>
            <a:r>
              <a:rPr lang="en-US" dirty="0" smtClean="0"/>
              <a:t>Growing number of Native scholars</a:t>
            </a:r>
          </a:p>
          <a:p>
            <a:r>
              <a:rPr lang="en-US" dirty="0" smtClean="0"/>
              <a:t>Changes in venues for such scholarship</a:t>
            </a:r>
          </a:p>
          <a:p>
            <a:r>
              <a:rPr lang="en-US" dirty="0" smtClean="0"/>
              <a:t>The creation of academic journals which target issues and research in Indian Country</a:t>
            </a:r>
          </a:p>
          <a:p>
            <a:pPr marL="0" indent="0">
              <a:buNone/>
            </a:pPr>
            <a:r>
              <a:rPr lang="en-US" dirty="0"/>
              <a:t> </a:t>
            </a:r>
            <a:r>
              <a:rPr lang="en-US" dirty="0" smtClean="0"/>
              <a:t>   (changes in the privileging of voice)</a:t>
            </a:r>
          </a:p>
          <a:p>
            <a:r>
              <a:rPr lang="en-US" dirty="0" smtClean="0"/>
              <a:t>The global access to information as a result of technology</a:t>
            </a:r>
            <a:endParaRPr lang="en-US" dirty="0"/>
          </a:p>
        </p:txBody>
      </p:sp>
    </p:spTree>
    <p:extLst>
      <p:ext uri="{BB962C8B-B14F-4D97-AF65-F5344CB8AC3E}">
        <p14:creationId xmlns:p14="http://schemas.microsoft.com/office/powerpoint/2010/main" val="302113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Policies and Practices of Indian Education</a:t>
            </a:r>
            <a:endParaRPr lang="en-US" sz="2800" dirty="0"/>
          </a:p>
        </p:txBody>
      </p:sp>
      <p:sp>
        <p:nvSpPr>
          <p:cNvPr id="3" name="Content Placeholder 2"/>
          <p:cNvSpPr>
            <a:spLocks noGrp="1"/>
          </p:cNvSpPr>
          <p:nvPr>
            <p:ph idx="1"/>
          </p:nvPr>
        </p:nvSpPr>
        <p:spPr>
          <a:xfrm>
            <a:off x="1143000" y="2133600"/>
            <a:ext cx="7162800" cy="4495800"/>
          </a:xfrm>
        </p:spPr>
        <p:txBody>
          <a:bodyPr>
            <a:normAutofit fontScale="25000" lnSpcReduction="20000"/>
          </a:bodyPr>
          <a:lstStyle/>
          <a:p>
            <a:r>
              <a:rPr lang="en-US" sz="7200" dirty="0" smtClean="0"/>
              <a:t>Extinction Phase (1492-1870s)</a:t>
            </a:r>
          </a:p>
          <a:p>
            <a:pPr lvl="1"/>
            <a:r>
              <a:rPr lang="en-US" sz="7200" dirty="0" smtClean="0"/>
              <a:t>Fueled by federal policies (Manifest Destiny)</a:t>
            </a:r>
          </a:p>
          <a:p>
            <a:pPr lvl="1"/>
            <a:r>
              <a:rPr lang="en-US" sz="7200" dirty="0" smtClean="0"/>
              <a:t>All Indians were considered the same</a:t>
            </a:r>
          </a:p>
          <a:p>
            <a:pPr>
              <a:lnSpc>
                <a:spcPct val="70000"/>
              </a:lnSpc>
            </a:pPr>
            <a:r>
              <a:rPr lang="en-US" sz="7200" dirty="0" smtClean="0"/>
              <a:t>Dependency Phase (1870-1920s)</a:t>
            </a:r>
          </a:p>
          <a:p>
            <a:pPr lvl="1"/>
            <a:r>
              <a:rPr lang="en-US" sz="6400" dirty="0" smtClean="0"/>
              <a:t>Move to reservations</a:t>
            </a:r>
          </a:p>
          <a:p>
            <a:pPr lvl="1"/>
            <a:r>
              <a:rPr lang="en-US" sz="6400" dirty="0" smtClean="0"/>
              <a:t>“Civilize”</a:t>
            </a:r>
          </a:p>
          <a:p>
            <a:pPr lvl="1"/>
            <a:r>
              <a:rPr lang="en-US" sz="6400" dirty="0" smtClean="0"/>
              <a:t>This period ends with a Supreme Court ruling that establishes </a:t>
            </a:r>
          </a:p>
          <a:p>
            <a:pPr marL="349250" lvl="1" indent="0">
              <a:buNone/>
            </a:pPr>
            <a:r>
              <a:rPr lang="en-US" sz="6400" dirty="0"/>
              <a:t> </a:t>
            </a:r>
            <a:r>
              <a:rPr lang="en-US" sz="6400" dirty="0" smtClean="0"/>
              <a:t>      American Indians as citizens of the United States</a:t>
            </a:r>
          </a:p>
          <a:p>
            <a:pPr>
              <a:lnSpc>
                <a:spcPct val="70000"/>
              </a:lnSpc>
            </a:pPr>
            <a:r>
              <a:rPr lang="en-US" sz="7200" dirty="0" smtClean="0"/>
              <a:t>Assimilationist Phase (1930s-1950s)</a:t>
            </a:r>
          </a:p>
          <a:p>
            <a:pPr>
              <a:lnSpc>
                <a:spcPct val="70000"/>
              </a:lnSpc>
            </a:pPr>
            <a:r>
              <a:rPr lang="en-US" sz="7200" dirty="0" smtClean="0"/>
              <a:t>Termination Phase (1960s-1970s)</a:t>
            </a:r>
          </a:p>
          <a:p>
            <a:pPr>
              <a:lnSpc>
                <a:spcPct val="70000"/>
              </a:lnSpc>
            </a:pPr>
            <a:r>
              <a:rPr lang="en-US" sz="7200" dirty="0" smtClean="0"/>
              <a:t>Self-Determination (1970s-1990s)</a:t>
            </a:r>
          </a:p>
          <a:p>
            <a:pPr>
              <a:lnSpc>
                <a:spcPct val="70000"/>
              </a:lnSpc>
            </a:pPr>
            <a:r>
              <a:rPr lang="en-US" sz="7200" dirty="0" smtClean="0"/>
              <a:t>NWOK (1990s +)</a:t>
            </a:r>
          </a:p>
          <a:p>
            <a:pPr lvl="1"/>
            <a:r>
              <a:rPr lang="en-US" sz="6400" dirty="0"/>
              <a:t>Collaboration globally</a:t>
            </a:r>
          </a:p>
          <a:p>
            <a:pPr lvl="1"/>
            <a:r>
              <a:rPr lang="en-US" sz="6400" dirty="0"/>
              <a:t>Self-Actualization</a:t>
            </a:r>
          </a:p>
        </p:txBody>
      </p:sp>
    </p:spTree>
    <p:extLst>
      <p:ext uri="{BB962C8B-B14F-4D97-AF65-F5344CB8AC3E}">
        <p14:creationId xmlns:p14="http://schemas.microsoft.com/office/powerpoint/2010/main" val="314751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normAutofit/>
          </a:bodyPr>
          <a:lstStyle/>
          <a:p>
            <a:r>
              <a:rPr lang="en-US" dirty="0" smtClean="0"/>
              <a:t>Indigenous pedagogy is valued among North American Indian cultures.</a:t>
            </a:r>
          </a:p>
          <a:p>
            <a:r>
              <a:rPr lang="en-US" dirty="0" smtClean="0"/>
              <a:t>NWOK is not a debate about the effects of colonization, but actualizing NWOK in a curriculum is a political act of self-determination.</a:t>
            </a:r>
          </a:p>
          <a:p>
            <a:r>
              <a:rPr lang="en-US" dirty="0" smtClean="0"/>
              <a:t>Among 500+ distinguishable indigenous peoples, there are distinct similarities .</a:t>
            </a:r>
          </a:p>
          <a:p>
            <a:r>
              <a:rPr lang="en-US" dirty="0" smtClean="0"/>
              <a:t>Mainstream scholarship accepts </a:t>
            </a:r>
            <a:r>
              <a:rPr lang="en-US" smtClean="0"/>
              <a:t>NWOKcl</a:t>
            </a:r>
            <a:endParaRPr lang="en-US"/>
          </a:p>
        </p:txBody>
      </p:sp>
    </p:spTree>
    <p:extLst>
      <p:ext uri="{BB962C8B-B14F-4D97-AF65-F5344CB8AC3E}">
        <p14:creationId xmlns:p14="http://schemas.microsoft.com/office/powerpoint/2010/main" val="15356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055" b="19706"/>
          <a:stretch/>
        </p:blipFill>
        <p:spPr>
          <a:xfrm>
            <a:off x="1752600" y="2176931"/>
            <a:ext cx="5791200" cy="4144579"/>
          </a:xfrm>
        </p:spPr>
      </p:pic>
    </p:spTree>
    <p:extLst>
      <p:ext uri="{BB962C8B-B14F-4D97-AF65-F5344CB8AC3E}">
        <p14:creationId xmlns:p14="http://schemas.microsoft.com/office/powerpoint/2010/main" val="278526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1 copy.png"/>
          <p:cNvPicPr>
            <a:picLocks noChangeAspect="1"/>
          </p:cNvPicPr>
          <p:nvPr/>
        </p:nvPicPr>
        <p:blipFill rotWithShape="1">
          <a:blip r:embed="rId2">
            <a:extLst>
              <a:ext uri="{28A0092B-C50C-407E-A947-70E740481C1C}">
                <a14:useLocalDpi xmlns:a14="http://schemas.microsoft.com/office/drawing/2010/main" val="0"/>
              </a:ext>
            </a:extLst>
          </a:blip>
          <a:srcRect l="7675" t="6776" r="6890" b="7088"/>
          <a:stretch/>
        </p:blipFill>
        <p:spPr>
          <a:xfrm>
            <a:off x="1857200" y="657321"/>
            <a:ext cx="5405667" cy="5450024"/>
          </a:xfrm>
          <a:prstGeom prst="rect">
            <a:avLst/>
          </a:prstGeom>
        </p:spPr>
      </p:pic>
    </p:spTree>
    <p:extLst>
      <p:ext uri="{BB962C8B-B14F-4D97-AF65-F5344CB8AC3E}">
        <p14:creationId xmlns:p14="http://schemas.microsoft.com/office/powerpoint/2010/main" val="98287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5877</TotalTime>
  <Words>874</Words>
  <Application>Microsoft Macintosh PowerPoint</Application>
  <PresentationFormat>On-screen Show (4:3)</PresentationFormat>
  <Paragraphs>87</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Perception</vt:lpstr>
      <vt:lpstr>Native Ways of Knowing</vt:lpstr>
      <vt:lpstr>Barnhardt &amp; Kawagley</vt:lpstr>
      <vt:lpstr>Comparison</vt:lpstr>
      <vt:lpstr>Questions</vt:lpstr>
      <vt:lpstr>Current Scholarship</vt:lpstr>
      <vt:lpstr>Policies and Practices of Indian Education</vt:lpstr>
      <vt:lpstr>Assumptions</vt:lpstr>
      <vt:lpstr>Matrix</vt:lpstr>
      <vt:lpstr>PowerPoint Presentation</vt:lpstr>
      <vt:lpstr>PowerPoint Presentation</vt:lpstr>
      <vt:lpstr>NORSE AT NEO</vt:lpstr>
      <vt:lpstr>Native Opportunities</vt:lpstr>
      <vt:lpstr>RETENTION</vt:lpstr>
      <vt:lpstr>SUCCESS</vt:lpstr>
      <vt:lpstr>EDUCATION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Ways of Knowing</dc:title>
  <dc:creator>Diana Prinz</dc:creator>
  <cp:lastModifiedBy>JENNIFER ARANA</cp:lastModifiedBy>
  <cp:revision>20</cp:revision>
  <dcterms:created xsi:type="dcterms:W3CDTF">2012-06-26T01:16:43Z</dcterms:created>
  <dcterms:modified xsi:type="dcterms:W3CDTF">2012-07-14T17:08:04Z</dcterms:modified>
</cp:coreProperties>
</file>