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96" r:id="rId3"/>
    <p:sldId id="298" r:id="rId4"/>
    <p:sldId id="297" r:id="rId5"/>
    <p:sldId id="299" r:id="rId6"/>
    <p:sldId id="257" r:id="rId7"/>
    <p:sldId id="258" r:id="rId8"/>
    <p:sldId id="267" r:id="rId9"/>
    <p:sldId id="269" r:id="rId10"/>
    <p:sldId id="271" r:id="rId11"/>
    <p:sldId id="272" r:id="rId12"/>
    <p:sldId id="273" r:id="rId13"/>
    <p:sldId id="274" r:id="rId14"/>
    <p:sldId id="275" r:id="rId15"/>
    <p:sldId id="291" r:id="rId16"/>
    <p:sldId id="279" r:id="rId17"/>
    <p:sldId id="280" r:id="rId18"/>
    <p:sldId id="281" r:id="rId19"/>
    <p:sldId id="293" r:id="rId20"/>
    <p:sldId id="284" r:id="rId21"/>
    <p:sldId id="285" r:id="rId22"/>
    <p:sldId id="286" r:id="rId23"/>
    <p:sldId id="288" r:id="rId24"/>
    <p:sldId id="294" r:id="rId25"/>
    <p:sldId id="289" r:id="rId26"/>
    <p:sldId id="295" r:id="rId27"/>
    <p:sldId id="277"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3" autoAdjust="0"/>
    <p:restoredTop sz="94697" autoAdjust="0"/>
  </p:normalViewPr>
  <p:slideViewPr>
    <p:cSldViewPr>
      <p:cViewPr varScale="1">
        <p:scale>
          <a:sx n="85" d="100"/>
          <a:sy n="85" d="100"/>
        </p:scale>
        <p:origin x="-71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4E6C96-4EA8-E24B-BD9B-9E31B719F34B}" type="datetimeFigureOut">
              <a:rPr lang="en-US" smtClean="0"/>
              <a:t>8/14/12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E2D0CC-120E-1A45-A2DA-CFEC5935F5BC}" type="slidenum">
              <a:rPr lang="en-US" smtClean="0"/>
              <a:t>‹#›</a:t>
            </a:fld>
            <a:endParaRPr lang="en-US"/>
          </a:p>
        </p:txBody>
      </p:sp>
    </p:spTree>
    <p:extLst>
      <p:ext uri="{BB962C8B-B14F-4D97-AF65-F5344CB8AC3E}">
        <p14:creationId xmlns:p14="http://schemas.microsoft.com/office/powerpoint/2010/main" val="13857762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E2D0CC-120E-1A45-A2DA-CFEC5935F5BC}" type="slidenum">
              <a:rPr lang="en-US" smtClean="0"/>
              <a:t>1</a:t>
            </a:fld>
            <a:endParaRPr lang="en-US"/>
          </a:p>
        </p:txBody>
      </p:sp>
    </p:spTree>
    <p:extLst>
      <p:ext uri="{BB962C8B-B14F-4D97-AF65-F5344CB8AC3E}">
        <p14:creationId xmlns:p14="http://schemas.microsoft.com/office/powerpoint/2010/main" val="3265046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A9DB417-0171-6947-9E1B-2B08A5809D59}" type="slidenum">
              <a:rPr lang="en-US" sz="1200"/>
              <a:pPr/>
              <a:t>20</a:t>
            </a:fld>
            <a:endParaRPr lang="en-US" sz="1200"/>
          </a:p>
        </p:txBody>
      </p:sp>
      <p:sp>
        <p:nvSpPr>
          <p:cNvPr id="2273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757DEF4-192F-2F4D-9804-F14BD144E135}" type="slidenum">
              <a:rPr lang="en-US" sz="1200"/>
              <a:pPr/>
              <a:t>21</a:t>
            </a:fld>
            <a:endParaRPr lang="en-US" sz="1200"/>
          </a:p>
        </p:txBody>
      </p:sp>
      <p:sp>
        <p:nvSpPr>
          <p:cNvPr id="176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089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434EB92-AFE7-B845-A516-CDA78B297AF6}" type="slidenum">
              <a:rPr lang="en-US" sz="1200"/>
              <a:pPr/>
              <a:t>22</a:t>
            </a:fld>
            <a:endParaRPr lang="en-US" sz="1200"/>
          </a:p>
        </p:txBody>
      </p:sp>
      <p:sp>
        <p:nvSpPr>
          <p:cNvPr id="175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At NEO Native Ways of Knowing honors the cultural heritage of Northeastern Oklahoma in the </a:t>
            </a:r>
            <a:r>
              <a:rPr lang="en-US" b="1" i="1" dirty="0" smtClean="0"/>
              <a:t>NORSE </a:t>
            </a:r>
            <a:r>
              <a:rPr lang="en-US" i="1" dirty="0" smtClean="0"/>
              <a:t>Tradition by asking each of us to take pride in our heritage, and encouraging us to share what we know in a way that is experiential, participatory and fundamental. We will engage in a constructive learning process that encourages authentic exchanges, instructive demonstrations and an opportunity to focus on important life applications, not just methodology. NWOK will emphasize the virtues that honor both the students and instructor as part of a never-ending circle of wisdom to be shared. </a:t>
            </a:r>
            <a:endParaRPr lang="en-US" dirty="0" smtClean="0"/>
          </a:p>
          <a:p>
            <a:endParaRPr lang="en-US" dirty="0"/>
          </a:p>
        </p:txBody>
      </p:sp>
      <p:sp>
        <p:nvSpPr>
          <p:cNvPr id="4" name="Slide Number Placeholder 3"/>
          <p:cNvSpPr>
            <a:spLocks noGrp="1"/>
          </p:cNvSpPr>
          <p:nvPr>
            <p:ph type="sldNum" sz="quarter" idx="10"/>
          </p:nvPr>
        </p:nvSpPr>
        <p:spPr/>
        <p:txBody>
          <a:bodyPr/>
          <a:lstStyle/>
          <a:p>
            <a:fld id="{7AE2D0CC-120E-1A45-A2DA-CFEC5935F5BC}" type="slidenum">
              <a:rPr lang="en-US" smtClean="0"/>
              <a:t>10</a:t>
            </a:fld>
            <a:endParaRPr lang="en-US"/>
          </a:p>
        </p:txBody>
      </p:sp>
    </p:spTree>
    <p:extLst>
      <p:ext uri="{BB962C8B-B14F-4D97-AF65-F5344CB8AC3E}">
        <p14:creationId xmlns:p14="http://schemas.microsoft.com/office/powerpoint/2010/main" val="3460943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At Northeastern Oklahoma A&amp;M College we honor our own native ways in the </a:t>
            </a:r>
            <a:r>
              <a:rPr lang="en-US" sz="1200" b="1" dirty="0" smtClean="0"/>
              <a:t>NORSE</a:t>
            </a:r>
            <a:r>
              <a:rPr lang="en-US" sz="1200" dirty="0" smtClean="0"/>
              <a:t> tradition.  That means emphasizing Native Opportunities for learning that is purposeful and place specific, while remembering the importance of self-determination in the learning process. There is no set formula for excellence, but students will find that within the context of their classroom experience, in both the traditional classroom and online courses, we can sustain ourselves by focusing on the energy and meaning of what we learn.</a:t>
            </a:r>
          </a:p>
          <a:p>
            <a:endParaRPr lang="en-US" dirty="0"/>
          </a:p>
        </p:txBody>
      </p:sp>
      <p:sp>
        <p:nvSpPr>
          <p:cNvPr id="4" name="Slide Number Placeholder 3"/>
          <p:cNvSpPr>
            <a:spLocks noGrp="1"/>
          </p:cNvSpPr>
          <p:nvPr>
            <p:ph type="sldNum" sz="quarter" idx="10"/>
          </p:nvPr>
        </p:nvSpPr>
        <p:spPr/>
        <p:txBody>
          <a:bodyPr/>
          <a:lstStyle/>
          <a:p>
            <a:fld id="{7AE2D0CC-120E-1A45-A2DA-CFEC5935F5BC}" type="slidenum">
              <a:rPr lang="en-US" smtClean="0"/>
              <a:t>11</a:t>
            </a:fld>
            <a:endParaRPr lang="en-US"/>
          </a:p>
        </p:txBody>
      </p:sp>
    </p:spTree>
    <p:extLst>
      <p:ext uri="{BB962C8B-B14F-4D97-AF65-F5344CB8AC3E}">
        <p14:creationId xmlns:p14="http://schemas.microsoft.com/office/powerpoint/2010/main" val="3648468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To do so we must Retain what is important from our past in balance with the need to move forward as learners and preserve those stories, relationships and tools that serve us as a community.  This means trusting our personal experiences and connections to the world while searching for meaning in what we learn, instead of memorizing a formula or method.  Technology is a tool that can empower us to connect to the larger world and share our own gifts.   </a:t>
            </a:r>
          </a:p>
          <a:p>
            <a:endParaRPr lang="en-US" dirty="0"/>
          </a:p>
        </p:txBody>
      </p:sp>
      <p:sp>
        <p:nvSpPr>
          <p:cNvPr id="4" name="Slide Number Placeholder 3"/>
          <p:cNvSpPr>
            <a:spLocks noGrp="1"/>
          </p:cNvSpPr>
          <p:nvPr>
            <p:ph type="sldNum" sz="quarter" idx="10"/>
          </p:nvPr>
        </p:nvSpPr>
        <p:spPr/>
        <p:txBody>
          <a:bodyPr/>
          <a:lstStyle/>
          <a:p>
            <a:fld id="{7AE2D0CC-120E-1A45-A2DA-CFEC5935F5BC}" type="slidenum">
              <a:rPr lang="en-US" smtClean="0"/>
              <a:t>12</a:t>
            </a:fld>
            <a:endParaRPr lang="en-US"/>
          </a:p>
        </p:txBody>
      </p:sp>
    </p:spTree>
    <p:extLst>
      <p:ext uri="{BB962C8B-B14F-4D97-AF65-F5344CB8AC3E}">
        <p14:creationId xmlns:p14="http://schemas.microsoft.com/office/powerpoint/2010/main" val="2883474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We can know that we have been Successful in this journey not just when we complete a course or degree program, but when we begin to see education and experience as a dynamic process for communicating and understanding the world.  This means recognizing the value of diversity of experience, connecting rather than competing, finding wisdom in the primary resources of our world, and contributing to our community in a meaningful way.</a:t>
            </a:r>
          </a:p>
          <a:p>
            <a:endParaRPr lang="en-US" dirty="0"/>
          </a:p>
        </p:txBody>
      </p:sp>
      <p:sp>
        <p:nvSpPr>
          <p:cNvPr id="4" name="Slide Number Placeholder 3"/>
          <p:cNvSpPr>
            <a:spLocks noGrp="1"/>
          </p:cNvSpPr>
          <p:nvPr>
            <p:ph type="sldNum" sz="quarter" idx="10"/>
          </p:nvPr>
        </p:nvSpPr>
        <p:spPr/>
        <p:txBody>
          <a:bodyPr/>
          <a:lstStyle/>
          <a:p>
            <a:fld id="{7AE2D0CC-120E-1A45-A2DA-CFEC5935F5BC}" type="slidenum">
              <a:rPr lang="en-US" smtClean="0"/>
              <a:t>13</a:t>
            </a:fld>
            <a:endParaRPr lang="en-US"/>
          </a:p>
        </p:txBody>
      </p:sp>
    </p:spTree>
    <p:extLst>
      <p:ext uri="{BB962C8B-B14F-4D97-AF65-F5344CB8AC3E}">
        <p14:creationId xmlns:p14="http://schemas.microsoft.com/office/powerpoint/2010/main" val="887357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Education is a journey with tangible milestones along each life path.  Degree seeking is an important step along a road of life-long learning.  This living process challenges each learner to find purpose, incorporate balance, and honor our traditions as we move through every stage of life.  The values and practices we learn will sustain us as we pay tribute to the rich legacy we inherit and allow us to define our character, transforming both our own lives and those in our community.</a:t>
            </a:r>
          </a:p>
          <a:p>
            <a:endParaRPr lang="en-US" dirty="0"/>
          </a:p>
        </p:txBody>
      </p:sp>
      <p:sp>
        <p:nvSpPr>
          <p:cNvPr id="4" name="Slide Number Placeholder 3"/>
          <p:cNvSpPr>
            <a:spLocks noGrp="1"/>
          </p:cNvSpPr>
          <p:nvPr>
            <p:ph type="sldNum" sz="quarter" idx="10"/>
          </p:nvPr>
        </p:nvSpPr>
        <p:spPr/>
        <p:txBody>
          <a:bodyPr/>
          <a:lstStyle/>
          <a:p>
            <a:fld id="{7AE2D0CC-120E-1A45-A2DA-CFEC5935F5BC}" type="slidenum">
              <a:rPr lang="en-US" smtClean="0"/>
              <a:t>14</a:t>
            </a:fld>
            <a:endParaRPr lang="en-US"/>
          </a:p>
        </p:txBody>
      </p:sp>
    </p:spTree>
    <p:extLst>
      <p:ext uri="{BB962C8B-B14F-4D97-AF65-F5344CB8AC3E}">
        <p14:creationId xmlns:p14="http://schemas.microsoft.com/office/powerpoint/2010/main" val="1023188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8F4B175-7277-8F42-B328-1F8D54A65D2C}" type="slidenum">
              <a:rPr lang="en-US" sz="1200"/>
              <a:pPr/>
              <a:t>16</a:t>
            </a:fld>
            <a:endParaRPr lang="en-US" sz="1200"/>
          </a:p>
        </p:txBody>
      </p:sp>
      <p:sp>
        <p:nvSpPr>
          <p:cNvPr id="2652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652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883A004-196E-4A42-9436-89E34CF0ABF6}" type="slidenum">
              <a:rPr lang="en-US" sz="1200"/>
              <a:pPr/>
              <a:t>17</a:t>
            </a:fld>
            <a:endParaRPr lang="en-US" sz="1200"/>
          </a:p>
        </p:txBody>
      </p:sp>
      <p:sp>
        <p:nvSpPr>
          <p:cNvPr id="173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1FCE37-F458-F841-8CFB-1B6833375357}" type="slidenum">
              <a:rPr lang="en-US" sz="1200"/>
              <a:pPr/>
              <a:t>18</a:t>
            </a:fld>
            <a:endParaRPr lang="en-US" sz="1200"/>
          </a:p>
        </p:txBody>
      </p:sp>
      <p:sp>
        <p:nvSpPr>
          <p:cNvPr id="174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5A58D27-0F85-4B68-9827-83238CF8C808}" type="datetimeFigureOut">
              <a:rPr lang="en-US" smtClean="0"/>
              <a:t>8/14/12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05A58D27-0F85-4B68-9827-83238CF8C808}" type="datetimeFigureOut">
              <a:rPr lang="en-US" smtClean="0"/>
              <a:t>8/14/12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5A58D27-0F85-4B68-9827-83238CF8C808}" type="datetimeFigureOut">
              <a:rPr lang="en-US" smtClean="0"/>
              <a:t>8/14/12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05A58D27-0F85-4B68-9827-83238CF8C808}" type="datetimeFigureOut">
              <a:rPr lang="en-US" smtClean="0"/>
              <a:t>8/14/12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05A58D27-0F85-4B68-9827-83238CF8C808}" type="datetimeFigureOut">
              <a:rPr lang="en-US" smtClean="0"/>
              <a:t>8/14/12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5A58D27-0F85-4B68-9827-83238CF8C808}" type="datetimeFigureOut">
              <a:rPr lang="en-US" smtClean="0"/>
              <a:t>8/14/12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5A58D27-0F85-4B68-9827-83238CF8C808}" type="datetimeFigureOut">
              <a:rPr lang="en-US" smtClean="0"/>
              <a:t>8/14/12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3BD0E70A-4C7E-F647-B9E1-AAB20D231C1D}" type="slidenum">
              <a:rPr lang="en-US"/>
              <a:pPr>
                <a:defRPr/>
              </a:pPr>
              <a:t>‹#›</a:t>
            </a:fld>
            <a:endParaRPr lang="en-US"/>
          </a:p>
        </p:txBody>
      </p:sp>
    </p:spTree>
    <p:extLst>
      <p:ext uri="{BB962C8B-B14F-4D97-AF65-F5344CB8AC3E}">
        <p14:creationId xmlns:p14="http://schemas.microsoft.com/office/powerpoint/2010/main" val="249653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5A58D27-0F85-4B68-9827-83238CF8C808}" type="datetimeFigureOut">
              <a:rPr lang="en-US" smtClean="0"/>
              <a:t>8/14/12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5A58D27-0F85-4B68-9827-83238CF8C808}" type="datetimeFigureOut">
              <a:rPr lang="en-US" smtClean="0"/>
              <a:t>8/14/12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A58D27-0F85-4B68-9827-83238CF8C808}" type="datetimeFigureOut">
              <a:rPr lang="en-US" smtClean="0"/>
              <a:t>8/14/12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05A58D27-0F85-4B68-9827-83238CF8C808}" type="datetimeFigureOut">
              <a:rPr lang="en-US" smtClean="0"/>
              <a:t>8/14/12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05A58D27-0F85-4B68-9827-83238CF8C808}" type="datetimeFigureOut">
              <a:rPr lang="en-US" smtClean="0"/>
              <a:t>8/14/12</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FA3A2922-2F0E-487C-B055-E41385017056}"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5A58D27-0F85-4B68-9827-83238CF8C808}" type="datetimeFigureOut">
              <a:rPr lang="en-US" smtClean="0"/>
              <a:t>8/14/12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58D27-0F85-4B68-9827-83238CF8C808}" type="datetimeFigureOut">
              <a:rPr lang="en-US" smtClean="0"/>
              <a:t>8/14/12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05A58D27-0F85-4B68-9827-83238CF8C808}" type="datetimeFigureOut">
              <a:rPr lang="en-US" smtClean="0"/>
              <a:t>8/14/12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05A58D27-0F85-4B68-9827-83238CF8C808}" type="datetimeFigureOut">
              <a:rPr lang="en-US" smtClean="0"/>
              <a:t>8/14/12</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FA3A2922-2F0E-487C-B055-E41385017056}"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jpeg"/><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7.xml.rels><?xml version="1.0" encoding="UTF-8" standalone="yes"?>
<Relationships xmlns="http://schemas.openxmlformats.org/package/2006/relationships"><Relationship Id="rId11" Type="http://schemas.openxmlformats.org/officeDocument/2006/relationships/image" Target="../media/image30.jpeg"/><Relationship Id="rId12" Type="http://schemas.openxmlformats.org/officeDocument/2006/relationships/image" Target="../media/image31.jpeg"/><Relationship Id="rId13" Type="http://schemas.openxmlformats.org/officeDocument/2006/relationships/image" Target="../media/image32.png"/><Relationship Id="rId1" Type="http://schemas.openxmlformats.org/officeDocument/2006/relationships/slideLayout" Target="../slideLayouts/slideLayout8.xml"/><Relationship Id="rId2" Type="http://schemas.openxmlformats.org/officeDocument/2006/relationships/image" Target="../media/image21.jpg"/><Relationship Id="rId3" Type="http://schemas.openxmlformats.org/officeDocument/2006/relationships/image" Target="../media/image22.jpeg"/><Relationship Id="rId4" Type="http://schemas.openxmlformats.org/officeDocument/2006/relationships/image" Target="../media/image23.jpg"/><Relationship Id="rId5" Type="http://schemas.openxmlformats.org/officeDocument/2006/relationships/image" Target="../media/image24.jpg"/><Relationship Id="rId6" Type="http://schemas.openxmlformats.org/officeDocument/2006/relationships/image" Target="../media/image25.jpeg"/><Relationship Id="rId7" Type="http://schemas.openxmlformats.org/officeDocument/2006/relationships/image" Target="../media/image26.jpeg"/><Relationship Id="rId8" Type="http://schemas.openxmlformats.org/officeDocument/2006/relationships/image" Target="../media/image27.jpg"/><Relationship Id="rId9" Type="http://schemas.openxmlformats.org/officeDocument/2006/relationships/image" Target="../media/image28.jpg"/><Relationship Id="rId10" Type="http://schemas.openxmlformats.org/officeDocument/2006/relationships/image" Target="../media/image2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ni Pic 2.jpg"/>
          <p:cNvPicPr>
            <a:picLocks noChangeAspect="1"/>
          </p:cNvPicPr>
          <p:nvPr/>
        </p:nvPicPr>
        <p:blipFill rotWithShape="1">
          <a:blip r:embed="rId3" cstate="print">
            <a:extLst>
              <a:ext uri="{28A0092B-C50C-407E-A947-70E740481C1C}">
                <a14:useLocalDpi xmlns:a14="http://schemas.microsoft.com/office/drawing/2010/main" val="0"/>
              </a:ext>
            </a:extLst>
          </a:blip>
          <a:srcRect l="5917" t="8191" r="1201" b="47865"/>
          <a:stretch/>
        </p:blipFill>
        <p:spPr>
          <a:xfrm>
            <a:off x="1108347" y="398142"/>
            <a:ext cx="7502253" cy="150685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Subtitle 2"/>
          <p:cNvSpPr>
            <a:spLocks noGrp="1"/>
          </p:cNvSpPr>
          <p:nvPr>
            <p:ph type="subTitle" idx="1"/>
          </p:nvPr>
        </p:nvSpPr>
        <p:spPr/>
        <p:txBody>
          <a:bodyPr/>
          <a:lstStyle/>
          <a:p>
            <a:r>
              <a:rPr lang="en-US" dirty="0" smtClean="0"/>
              <a:t>Native Opportunities for Retention and Success in Education</a:t>
            </a:r>
          </a:p>
          <a:p>
            <a:r>
              <a:rPr lang="en-US" dirty="0" smtClean="0"/>
              <a:t>August 14, 2012</a:t>
            </a:r>
            <a:endParaRPr lang="en-US" dirty="0"/>
          </a:p>
        </p:txBody>
      </p:sp>
      <p:sp>
        <p:nvSpPr>
          <p:cNvPr id="2" name="Title 1"/>
          <p:cNvSpPr>
            <a:spLocks noGrp="1"/>
          </p:cNvSpPr>
          <p:nvPr>
            <p:ph type="ctrTitle"/>
          </p:nvPr>
        </p:nvSpPr>
        <p:spPr/>
        <p:txBody>
          <a:bodyPr/>
          <a:lstStyle/>
          <a:p>
            <a:r>
              <a:rPr lang="en-US" dirty="0" smtClean="0"/>
              <a:t>Native Ways of Knowing</a:t>
            </a:r>
            <a:endParaRPr lang="en-US" dirty="0"/>
          </a:p>
        </p:txBody>
      </p:sp>
      <p:pic>
        <p:nvPicPr>
          <p:cNvPr id="5" name="Picture 4" descr="NWOK.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5725582"/>
            <a:ext cx="2286000" cy="1056218"/>
          </a:xfrm>
          <a:prstGeom prst="rect">
            <a:avLst/>
          </a:prstGeom>
        </p:spPr>
      </p:pic>
      <p:pic>
        <p:nvPicPr>
          <p:cNvPr id="6" name="Picture 5" descr="AICE(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348" y="5638800"/>
            <a:ext cx="2452452" cy="1117092"/>
          </a:xfrm>
          <a:prstGeom prst="rect">
            <a:avLst/>
          </a:prstGeom>
        </p:spPr>
      </p:pic>
      <p:pic>
        <p:nvPicPr>
          <p:cNvPr id="7" name="Picture 6" descr="NEO Tutor 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0800" y="4343400"/>
            <a:ext cx="3937000" cy="1143000"/>
          </a:xfrm>
          <a:prstGeom prst="rect">
            <a:avLst/>
          </a:prstGeom>
        </p:spPr>
      </p:pic>
      <p:pic>
        <p:nvPicPr>
          <p:cNvPr id="8" name="Picture 7" descr="Screen Shot 2012-08-14 at 7.58.32 AM.png"/>
          <p:cNvPicPr>
            <a:picLocks noChangeAspect="1"/>
          </p:cNvPicPr>
          <p:nvPr/>
        </p:nvPicPr>
        <p:blipFill rotWithShape="1">
          <a:blip r:embed="rId7">
            <a:extLst>
              <a:ext uri="{28A0092B-C50C-407E-A947-70E740481C1C}">
                <a14:useLocalDpi xmlns:a14="http://schemas.microsoft.com/office/drawing/2010/main" val="0"/>
              </a:ext>
            </a:extLst>
          </a:blip>
          <a:srcRect l="20038" t="3771" r="4768" b="1451"/>
          <a:stretch/>
        </p:blipFill>
        <p:spPr>
          <a:xfrm>
            <a:off x="3733800" y="5606708"/>
            <a:ext cx="1447800" cy="1218744"/>
          </a:xfrm>
          <a:prstGeom prst="rect">
            <a:avLst/>
          </a:prstGeom>
        </p:spPr>
      </p:pic>
    </p:spTree>
    <p:extLst>
      <p:ext uri="{BB962C8B-B14F-4D97-AF65-F5344CB8AC3E}">
        <p14:creationId xmlns:p14="http://schemas.microsoft.com/office/powerpoint/2010/main" val="26438230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NORSE AT NEO</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b="1" i="1" dirty="0" smtClean="0"/>
              <a:t>NORSE</a:t>
            </a:r>
          </a:p>
          <a:p>
            <a:pPr marL="0" indent="0">
              <a:buNone/>
            </a:pPr>
            <a:r>
              <a:rPr lang="en-US" dirty="0" smtClean="0"/>
              <a:t>A constructive learning process that encourages authentic exchanges, instructive demonstrations, and an opportunity to focus on important life applications, not just methodology.</a:t>
            </a:r>
            <a:endParaRPr lang="en-US" dirty="0"/>
          </a:p>
          <a:p>
            <a:pPr marL="0" indent="0">
              <a:buNone/>
            </a:pPr>
            <a:endParaRPr lang="en-US" dirty="0"/>
          </a:p>
        </p:txBody>
      </p:sp>
    </p:spTree>
    <p:extLst>
      <p:ext uri="{BB962C8B-B14F-4D97-AF65-F5344CB8AC3E}">
        <p14:creationId xmlns:p14="http://schemas.microsoft.com/office/powerpoint/2010/main" val="2876107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Native Opportunities</a:t>
            </a:r>
            <a:endParaRPr lang="en-US" dirty="0"/>
          </a:p>
        </p:txBody>
      </p:sp>
      <p:sp>
        <p:nvSpPr>
          <p:cNvPr id="5" name="Content Placeholder 4"/>
          <p:cNvSpPr>
            <a:spLocks noGrp="1"/>
          </p:cNvSpPr>
          <p:nvPr>
            <p:ph idx="1"/>
          </p:nvPr>
        </p:nvSpPr>
        <p:spPr>
          <a:xfrm>
            <a:off x="838200" y="2595563"/>
            <a:ext cx="7886700" cy="3271838"/>
          </a:xfrm>
        </p:spPr>
        <p:txBody>
          <a:bodyPr>
            <a:normAutofit/>
          </a:bodyPr>
          <a:lstStyle/>
          <a:p>
            <a:pPr marL="0" indent="0" algn="ctr">
              <a:buNone/>
            </a:pPr>
            <a:endParaRPr lang="en-US" sz="4800" dirty="0" smtClean="0"/>
          </a:p>
          <a:p>
            <a:pPr marL="0" indent="0" algn="ctr">
              <a:buNone/>
            </a:pPr>
            <a:r>
              <a:rPr lang="en-US" sz="4000" b="1" i="1" dirty="0" smtClean="0"/>
              <a:t>Place Based Expectation</a:t>
            </a:r>
          </a:p>
        </p:txBody>
      </p:sp>
    </p:spTree>
    <p:extLst>
      <p:ext uri="{BB962C8B-B14F-4D97-AF65-F5344CB8AC3E}">
        <p14:creationId xmlns:p14="http://schemas.microsoft.com/office/powerpoint/2010/main" val="18225785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a:t>
            </a:r>
            <a:endParaRPr lang="en-US" dirty="0"/>
          </a:p>
        </p:txBody>
      </p:sp>
      <p:sp>
        <p:nvSpPr>
          <p:cNvPr id="3" name="Content Placeholder 2"/>
          <p:cNvSpPr>
            <a:spLocks noGrp="1"/>
          </p:cNvSpPr>
          <p:nvPr>
            <p:ph idx="1"/>
          </p:nvPr>
        </p:nvSpPr>
        <p:spPr/>
        <p:txBody>
          <a:bodyPr>
            <a:normAutofit/>
          </a:bodyPr>
          <a:lstStyle/>
          <a:p>
            <a:endParaRPr lang="en-US" dirty="0" smtClean="0"/>
          </a:p>
          <a:p>
            <a:pPr marL="0" indent="0">
              <a:buNone/>
            </a:pPr>
            <a:endParaRPr lang="en-US" dirty="0" smtClean="0"/>
          </a:p>
          <a:p>
            <a:pPr marL="0" indent="0" algn="ctr">
              <a:buNone/>
            </a:pPr>
            <a:r>
              <a:rPr lang="en-US" sz="4000" b="1" i="1" dirty="0" smtClean="0"/>
              <a:t>Forward Movement</a:t>
            </a:r>
          </a:p>
          <a:p>
            <a:pPr marL="0" indent="0" algn="ctr">
              <a:buNone/>
            </a:pPr>
            <a:endParaRPr lang="en-US" sz="4000" dirty="0"/>
          </a:p>
        </p:txBody>
      </p:sp>
    </p:spTree>
    <p:extLst>
      <p:ext uri="{BB962C8B-B14F-4D97-AF65-F5344CB8AC3E}">
        <p14:creationId xmlns:p14="http://schemas.microsoft.com/office/powerpoint/2010/main" val="10631312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a:t>
            </a:r>
            <a:endParaRPr lang="en-US" dirty="0"/>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endParaRPr lang="en-US" dirty="0"/>
          </a:p>
          <a:p>
            <a:pPr marL="0" indent="0" algn="ctr">
              <a:buNone/>
            </a:pPr>
            <a:r>
              <a:rPr lang="en-US" sz="4000" b="1" i="1" dirty="0" smtClean="0"/>
              <a:t>Degree Completion</a:t>
            </a:r>
          </a:p>
          <a:p>
            <a:pPr marL="0" indent="0" algn="ctr">
              <a:buNone/>
            </a:pPr>
            <a:endParaRPr lang="en-US" sz="4800" dirty="0"/>
          </a:p>
        </p:txBody>
      </p:sp>
    </p:spTree>
    <p:extLst>
      <p:ext uri="{BB962C8B-B14F-4D97-AF65-F5344CB8AC3E}">
        <p14:creationId xmlns:p14="http://schemas.microsoft.com/office/powerpoint/2010/main" val="1620631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endParaRPr lang="en-US" dirty="0"/>
          </a:p>
          <a:p>
            <a:pPr marL="0" indent="0" algn="ctr">
              <a:buNone/>
            </a:pPr>
            <a:r>
              <a:rPr lang="en-US" sz="4000" b="1" i="1" dirty="0" smtClean="0"/>
              <a:t>Lifelong Learning</a:t>
            </a:r>
          </a:p>
          <a:p>
            <a:pPr marL="0" indent="0" algn="ctr">
              <a:buNone/>
            </a:pPr>
            <a:endParaRPr lang="en-US" sz="4000" dirty="0"/>
          </a:p>
        </p:txBody>
      </p:sp>
    </p:spTree>
    <p:extLst>
      <p:ext uri="{BB962C8B-B14F-4D97-AF65-F5344CB8AC3E}">
        <p14:creationId xmlns:p14="http://schemas.microsoft.com/office/powerpoint/2010/main" val="32099077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Does one way of life have to die so another can live?</a:t>
            </a:r>
            <a:endParaRPr lang="en-US" dirty="0"/>
          </a:p>
        </p:txBody>
      </p:sp>
      <p:grpSp>
        <p:nvGrpSpPr>
          <p:cNvPr id="10" name="Group 9"/>
          <p:cNvGrpSpPr/>
          <p:nvPr/>
        </p:nvGrpSpPr>
        <p:grpSpPr>
          <a:xfrm>
            <a:off x="152400" y="2590800"/>
            <a:ext cx="8915400" cy="3124200"/>
            <a:chOff x="152400" y="2438400"/>
            <a:chExt cx="8915400" cy="3124200"/>
          </a:xfrm>
        </p:grpSpPr>
        <p:pic>
          <p:nvPicPr>
            <p:cNvPr id="5" name="Picture 4" descr="images.jpeg"/>
            <p:cNvPicPr>
              <a:picLocks noChangeAspect="1"/>
            </p:cNvPicPr>
            <p:nvPr/>
          </p:nvPicPr>
          <p:blipFill rotWithShape="1">
            <a:blip r:embed="rId2">
              <a:extLst>
                <a:ext uri="{28A0092B-C50C-407E-A947-70E740481C1C}">
                  <a14:useLocalDpi xmlns:a14="http://schemas.microsoft.com/office/drawing/2010/main" val="0"/>
                </a:ext>
              </a:extLst>
            </a:blip>
            <a:srcRect l="13700"/>
            <a:stretch/>
          </p:blipFill>
          <p:spPr>
            <a:xfrm>
              <a:off x="152400" y="2438400"/>
              <a:ext cx="2005697" cy="3124200"/>
            </a:xfrm>
            <a:prstGeom prst="rect">
              <a:avLst/>
            </a:prstGeom>
          </p:spPr>
        </p:pic>
        <p:grpSp>
          <p:nvGrpSpPr>
            <p:cNvPr id="9" name="Group 8"/>
            <p:cNvGrpSpPr/>
            <p:nvPr/>
          </p:nvGrpSpPr>
          <p:grpSpPr>
            <a:xfrm>
              <a:off x="1981200" y="2438400"/>
              <a:ext cx="7086600" cy="3124200"/>
              <a:chOff x="1981200" y="2438400"/>
              <a:chExt cx="7086600" cy="3124200"/>
            </a:xfrm>
          </p:grpSpPr>
          <p:pic>
            <p:nvPicPr>
              <p:cNvPr id="6" name="Picture 5" descr="images-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438400"/>
                <a:ext cx="2298700" cy="3124200"/>
              </a:xfrm>
              <a:prstGeom prst="rect">
                <a:avLst/>
              </a:prstGeom>
            </p:spPr>
          </p:pic>
          <p:pic>
            <p:nvPicPr>
              <p:cNvPr id="7" name="Picture 6" descr="images-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2438400"/>
                <a:ext cx="2438400" cy="3124200"/>
              </a:xfrm>
              <a:prstGeom prst="rect">
                <a:avLst/>
              </a:prstGeom>
            </p:spPr>
          </p:pic>
          <p:pic>
            <p:nvPicPr>
              <p:cNvPr id="8" name="Picture 7" descr="images-3.jpeg"/>
              <p:cNvPicPr>
                <a:picLocks noChangeAspect="1"/>
              </p:cNvPicPr>
              <p:nvPr/>
            </p:nvPicPr>
            <p:blipFill rotWithShape="1">
              <a:blip r:embed="rId5">
                <a:extLst>
                  <a:ext uri="{28A0092B-C50C-407E-A947-70E740481C1C}">
                    <a14:useLocalDpi xmlns:a14="http://schemas.microsoft.com/office/drawing/2010/main" val="0"/>
                  </a:ext>
                </a:extLst>
              </a:blip>
              <a:srcRect l="16147"/>
              <a:stretch/>
            </p:blipFill>
            <p:spPr>
              <a:xfrm>
                <a:off x="6629400" y="2438400"/>
                <a:ext cx="2438400" cy="3124200"/>
              </a:xfrm>
              <a:prstGeom prst="rect">
                <a:avLst/>
              </a:prstGeom>
            </p:spPr>
          </p:pic>
        </p:grpSp>
      </p:grpSp>
    </p:spTree>
    <p:extLst>
      <p:ext uri="{BB962C8B-B14F-4D97-AF65-F5344CB8AC3E}">
        <p14:creationId xmlns:p14="http://schemas.microsoft.com/office/powerpoint/2010/main" val="38776256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NativeSc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69939"/>
            <a:ext cx="4876800" cy="628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51805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7200"/>
            <a:ext cx="8686800" cy="598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2750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991600" cy="681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228600"/>
            <a:ext cx="8940800" cy="640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0110339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dirty="0" smtClean="0"/>
              <a:t>NEO Core Values</a:t>
            </a:r>
            <a:endParaRPr lang="en-US" dirty="0"/>
          </a:p>
        </p:txBody>
      </p:sp>
      <p:sp>
        <p:nvSpPr>
          <p:cNvPr id="3" name="Content Placeholder 2"/>
          <p:cNvSpPr>
            <a:spLocks noGrp="1"/>
          </p:cNvSpPr>
          <p:nvPr>
            <p:ph sz="quarter" idx="1"/>
          </p:nvPr>
        </p:nvSpPr>
        <p:spPr>
          <a:xfrm>
            <a:off x="685800" y="1981200"/>
            <a:ext cx="7924800" cy="4419600"/>
          </a:xfrm>
        </p:spPr>
        <p:txBody>
          <a:bodyPr>
            <a:normAutofit fontScale="92500" lnSpcReduction="20000"/>
          </a:bodyPr>
          <a:lstStyle/>
          <a:p>
            <a:r>
              <a:rPr lang="en-US" b="1" dirty="0"/>
              <a:t>Success </a:t>
            </a:r>
            <a:r>
              <a:rPr lang="en-US" dirty="0"/>
              <a:t>– NEO endeavors to assist individuals in achieving success in learning and preparing for </a:t>
            </a:r>
            <a:r>
              <a:rPr lang="en-US" dirty="0" smtClean="0"/>
              <a:t>their </a:t>
            </a:r>
            <a:r>
              <a:rPr lang="en-US" dirty="0"/>
              <a:t>future. </a:t>
            </a:r>
          </a:p>
          <a:p>
            <a:r>
              <a:rPr lang="en-US" b="1" dirty="0"/>
              <a:t>Diversity </a:t>
            </a:r>
            <a:r>
              <a:rPr lang="en-US" dirty="0"/>
              <a:t>– NEO values diversity and promotes a culture of understanding for other’s differences of opinion, manner of life, freedom of expression, and talents. </a:t>
            </a:r>
          </a:p>
          <a:p>
            <a:r>
              <a:rPr lang="en-US" b="1" dirty="0"/>
              <a:t>Quality and Integrity </a:t>
            </a:r>
            <a:r>
              <a:rPr lang="en-US" dirty="0"/>
              <a:t>– NEO is committed to providing quality and integrity in everything we do. </a:t>
            </a:r>
          </a:p>
          <a:p>
            <a:r>
              <a:rPr lang="en-US" b="1" dirty="0"/>
              <a:t>Service – </a:t>
            </a:r>
            <a:r>
              <a:rPr lang="en-US" dirty="0"/>
              <a:t>NEO believes that serving others is a noble and worthy cause</a:t>
            </a:r>
            <a:r>
              <a:rPr lang="en-US" dirty="0" smtClean="0"/>
              <a:t>.</a:t>
            </a:r>
          </a:p>
          <a:p>
            <a:r>
              <a:rPr lang="en-US" b="1" dirty="0" smtClean="0"/>
              <a:t>Accountability </a:t>
            </a:r>
            <a:r>
              <a:rPr lang="en-US" b="1" dirty="0"/>
              <a:t>– </a:t>
            </a:r>
            <a:r>
              <a:rPr lang="en-US" dirty="0"/>
              <a:t>NEO accepts the responsibility for being accountable for the use of resources </a:t>
            </a:r>
            <a:r>
              <a:rPr lang="en-US" dirty="0" smtClean="0"/>
              <a:t>and </a:t>
            </a:r>
            <a:r>
              <a:rPr lang="en-US" dirty="0"/>
              <a:t>achieving the desired outcomes expected by those with an interest in NEO A&amp;M College. </a:t>
            </a:r>
          </a:p>
          <a:p>
            <a:endParaRPr lang="en-US" dirty="0"/>
          </a:p>
        </p:txBody>
      </p:sp>
    </p:spTree>
    <p:extLst>
      <p:ext uri="{BB962C8B-B14F-4D97-AF65-F5344CB8AC3E}">
        <p14:creationId xmlns:p14="http://schemas.microsoft.com/office/powerpoint/2010/main" val="12599423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2-08-14 at 9.03.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14400"/>
            <a:ext cx="8833556" cy="4953000"/>
          </a:xfrm>
          <a:prstGeom prst="rect">
            <a:avLst/>
          </a:prstGeom>
        </p:spPr>
      </p:pic>
    </p:spTree>
    <p:extLst>
      <p:ext uri="{BB962C8B-B14F-4D97-AF65-F5344CB8AC3E}">
        <p14:creationId xmlns:p14="http://schemas.microsoft.com/office/powerpoint/2010/main" val="17896978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0" y="228600"/>
            <a:ext cx="9144000" cy="1143000"/>
          </a:xfrm>
        </p:spPr>
        <p:txBody>
          <a:bodyPr>
            <a:normAutofit/>
          </a:bodyPr>
          <a:lstStyle/>
          <a:p>
            <a:pPr eaLnBrk="1" hangingPunct="1"/>
            <a:r>
              <a:rPr lang="en-US" sz="4000" dirty="0" smtClean="0">
                <a:latin typeface="Arial" charset="0"/>
                <a:ea typeface="ＭＳ Ｐゴシック" charset="0"/>
                <a:cs typeface="ＭＳ Ｐゴシック" charset="0"/>
              </a:rPr>
              <a:t>Cultural Standards</a:t>
            </a:r>
            <a:endParaRPr lang="en-US" dirty="0">
              <a:latin typeface="Arial" charset="0"/>
              <a:ea typeface="ＭＳ Ｐゴシック" charset="0"/>
              <a:cs typeface="ＭＳ Ｐゴシック" charset="0"/>
            </a:endParaRPr>
          </a:p>
        </p:txBody>
      </p:sp>
      <p:sp>
        <p:nvSpPr>
          <p:cNvPr id="68610" name="Rectangle 3"/>
          <p:cNvSpPr>
            <a:spLocks noGrp="1" noChangeArrowheads="1"/>
          </p:cNvSpPr>
          <p:nvPr>
            <p:ph type="body" sz="half" idx="1"/>
          </p:nvPr>
        </p:nvSpPr>
        <p:spPr>
          <a:xfrm>
            <a:off x="228600" y="1600200"/>
            <a:ext cx="4033838" cy="4498975"/>
          </a:xfrm>
        </p:spPr>
        <p:txBody>
          <a:bodyPr/>
          <a:lstStyle/>
          <a:p>
            <a:pPr marL="533400" indent="-533400" eaLnBrk="1" hangingPunct="1">
              <a:buFont typeface="Wingdings" charset="0"/>
              <a:buNone/>
            </a:pPr>
            <a:endParaRPr lang="en-US" u="sng" dirty="0" smtClean="0">
              <a:latin typeface="Arial" charset="0"/>
              <a:ea typeface="ＭＳ Ｐゴシック" charset="0"/>
              <a:cs typeface="ＭＳ Ｐゴシック" charset="0"/>
            </a:endParaRPr>
          </a:p>
          <a:p>
            <a:pPr marL="533400" indent="-533400" eaLnBrk="1" hangingPunct="1">
              <a:buFont typeface="Wingdings" charset="0"/>
              <a:buNone/>
            </a:pPr>
            <a:r>
              <a:rPr lang="en-US" u="sng" dirty="0" smtClean="0">
                <a:latin typeface="Arial" charset="0"/>
                <a:ea typeface="ＭＳ Ｐゴシック" charset="0"/>
                <a:cs typeface="ＭＳ Ｐゴシック" charset="0"/>
              </a:rPr>
              <a:t>Assertion</a:t>
            </a:r>
            <a:r>
              <a:rPr lang="en-US" dirty="0">
                <a:latin typeface="Arial" charset="0"/>
                <a:ea typeface="ＭＳ Ｐゴシック" charset="0"/>
                <a:cs typeface="ＭＳ Ｐゴシック" charset="0"/>
              </a:rPr>
              <a:t>:</a:t>
            </a:r>
          </a:p>
          <a:p>
            <a:pPr marL="0" indent="0" eaLnBrk="1" hangingPunct="1">
              <a:buNone/>
            </a:pPr>
            <a:r>
              <a:rPr lang="en-US" dirty="0" smtClean="0">
                <a:latin typeface="Arial" charset="0"/>
                <a:ea typeface="ＭＳ Ｐゴシック" charset="0"/>
                <a:cs typeface="ＭＳ Ｐゴシック" charset="0"/>
              </a:rPr>
              <a:t>Culturally </a:t>
            </a:r>
            <a:r>
              <a:rPr lang="en-US" dirty="0">
                <a:latin typeface="Arial" charset="0"/>
                <a:ea typeface="ＭＳ Ｐゴシック" charset="0"/>
                <a:cs typeface="ＭＳ Ｐゴシック" charset="0"/>
              </a:rPr>
              <a:t>knowledgeable </a:t>
            </a:r>
            <a:r>
              <a:rPr lang="en-US" dirty="0" smtClean="0">
                <a:latin typeface="Arial" charset="0"/>
                <a:ea typeface="ＭＳ Ｐゴシック" charset="0"/>
                <a:cs typeface="ＭＳ Ｐゴシック" charset="0"/>
              </a:rPr>
              <a:t>individuals are </a:t>
            </a:r>
            <a:r>
              <a:rPr lang="en-US" dirty="0">
                <a:latin typeface="Arial" charset="0"/>
                <a:ea typeface="ＭＳ Ｐゴシック" charset="0"/>
                <a:cs typeface="ＭＳ Ｐゴシック" charset="0"/>
              </a:rPr>
              <a:t>well grounded in the cultural heritage and traditions of their community</a:t>
            </a:r>
            <a:endParaRPr lang="en-US" b="1" dirty="0">
              <a:latin typeface="Arial" charset="0"/>
              <a:ea typeface="ＭＳ Ｐゴシック" charset="0"/>
              <a:cs typeface="ＭＳ Ｐゴシック" charset="0"/>
            </a:endParaRPr>
          </a:p>
        </p:txBody>
      </p:sp>
      <p:sp>
        <p:nvSpPr>
          <p:cNvPr id="68611" name="Rectangle 4"/>
          <p:cNvSpPr>
            <a:spLocks noGrp="1" noChangeArrowheads="1"/>
          </p:cNvSpPr>
          <p:nvPr>
            <p:ph type="body" sz="half" idx="2"/>
          </p:nvPr>
        </p:nvSpPr>
        <p:spPr>
          <a:xfrm>
            <a:off x="4419600" y="1600200"/>
            <a:ext cx="4491038" cy="4572000"/>
          </a:xfrm>
        </p:spPr>
        <p:txBody>
          <a:bodyPr>
            <a:normAutofit/>
          </a:bodyPr>
          <a:lstStyle/>
          <a:p>
            <a:pPr marL="457200" indent="-457200" eaLnBrk="1" hangingPunct="1">
              <a:lnSpc>
                <a:spcPct val="90000"/>
              </a:lnSpc>
              <a:buFont typeface="Wingdings" charset="0"/>
              <a:buNone/>
            </a:pPr>
            <a:r>
              <a:rPr lang="en-US" sz="2000" u="sng" dirty="0">
                <a:latin typeface="Arial" charset="0"/>
                <a:ea typeface="ＭＳ Ｐゴシック" charset="0"/>
                <a:cs typeface="ＭＳ Ｐゴシック" charset="0"/>
              </a:rPr>
              <a:t>Indicators</a:t>
            </a:r>
            <a:r>
              <a:rPr lang="en-US" sz="2000" dirty="0">
                <a:latin typeface="Arial" charset="0"/>
                <a:ea typeface="ＭＳ Ｐゴシック" charset="0"/>
                <a:cs typeface="ＭＳ Ｐゴシック" charset="0"/>
              </a:rPr>
              <a:t>: </a:t>
            </a:r>
            <a:r>
              <a:rPr lang="en-US" sz="2000" dirty="0" smtClean="0">
                <a:latin typeface="Arial" charset="0"/>
                <a:ea typeface="ＭＳ Ｐゴシック" charset="0"/>
                <a:cs typeface="ＭＳ Ｐゴシック" charset="0"/>
              </a:rPr>
              <a:t>To meet </a:t>
            </a:r>
            <a:r>
              <a:rPr lang="en-US" sz="2000" dirty="0">
                <a:latin typeface="Arial" charset="0"/>
                <a:ea typeface="ＭＳ Ｐゴシック" charset="0"/>
                <a:cs typeface="ＭＳ Ｐゴシック" charset="0"/>
              </a:rPr>
              <a:t>this standard </a:t>
            </a:r>
            <a:r>
              <a:rPr lang="en-US" sz="2000" dirty="0" smtClean="0">
                <a:latin typeface="Arial" charset="0"/>
                <a:ea typeface="ＭＳ Ｐゴシック" charset="0"/>
                <a:cs typeface="ＭＳ Ｐゴシック" charset="0"/>
              </a:rPr>
              <a:t>individuals are </a:t>
            </a:r>
            <a:r>
              <a:rPr lang="en-US" sz="2000" dirty="0">
                <a:latin typeface="Arial" charset="0"/>
                <a:ea typeface="ＭＳ Ｐゴシック" charset="0"/>
                <a:cs typeface="ＭＳ Ｐゴシック" charset="0"/>
              </a:rPr>
              <a:t>able to:</a:t>
            </a:r>
          </a:p>
          <a:p>
            <a:pPr marL="457200" indent="-457200">
              <a:lnSpc>
                <a:spcPct val="90000"/>
              </a:lnSpc>
              <a:buFont typeface="Times" charset="0"/>
              <a:buAutoNum type="arabicParenR"/>
            </a:pPr>
            <a:r>
              <a:rPr lang="en-US" sz="1600" dirty="0">
                <a:latin typeface="Arial" charset="0"/>
                <a:ea typeface="ＭＳ Ｐゴシック" charset="0"/>
                <a:cs typeface="ＭＳ Ｐゴシック" charset="0"/>
              </a:rPr>
              <a:t>recount their own genealogy and family history</a:t>
            </a:r>
            <a:r>
              <a:rPr lang="en-US" sz="1600" dirty="0" smtClean="0">
                <a:latin typeface="Arial" charset="0"/>
                <a:ea typeface="ＭＳ Ｐゴシック" charset="0"/>
                <a:cs typeface="ＭＳ Ｐゴシック" charset="0"/>
              </a:rPr>
              <a:t>;</a:t>
            </a:r>
          </a:p>
          <a:p>
            <a:pPr marL="457200" indent="-457200" eaLnBrk="1" hangingPunct="1">
              <a:lnSpc>
                <a:spcPct val="90000"/>
              </a:lnSpc>
              <a:buFont typeface="Times" charset="0"/>
              <a:buAutoNum type="arabicParenR"/>
            </a:pPr>
            <a:r>
              <a:rPr lang="en-US" sz="1600" dirty="0" smtClean="0">
                <a:latin typeface="Arial" charset="0"/>
                <a:ea typeface="ＭＳ Ｐゴシック" charset="0"/>
                <a:cs typeface="ＭＳ Ｐゴシック" charset="0"/>
              </a:rPr>
              <a:t>assume </a:t>
            </a:r>
            <a:r>
              <a:rPr lang="en-US" sz="1600" dirty="0">
                <a:latin typeface="Arial" charset="0"/>
                <a:ea typeface="ＭＳ Ｐゴシック" charset="0"/>
                <a:cs typeface="ＭＳ Ｐゴシック" charset="0"/>
              </a:rPr>
              <a:t>responsibility for </a:t>
            </a:r>
            <a:r>
              <a:rPr lang="en-US" sz="1600" dirty="0" smtClean="0">
                <a:latin typeface="Arial" charset="0"/>
                <a:ea typeface="ＭＳ Ｐゴシック" charset="0"/>
                <a:cs typeface="ＭＳ Ｐゴシック" charset="0"/>
              </a:rPr>
              <a:t>their life-long </a:t>
            </a:r>
            <a:r>
              <a:rPr lang="en-US" sz="1600" dirty="0">
                <a:latin typeface="Arial" charset="0"/>
                <a:ea typeface="ＭＳ Ｐゴシック" charset="0"/>
                <a:cs typeface="ＭＳ Ｐゴシック" charset="0"/>
              </a:rPr>
              <a:t>role in relation to the well-being of the </a:t>
            </a:r>
            <a:r>
              <a:rPr lang="en-US" sz="1600" dirty="0" smtClean="0">
                <a:latin typeface="Arial" charset="0"/>
                <a:ea typeface="ＭＳ Ｐゴシック" charset="0"/>
                <a:cs typeface="ＭＳ Ｐゴシック" charset="0"/>
              </a:rPr>
              <a:t>community; </a:t>
            </a:r>
            <a:endParaRPr lang="en-US" sz="1600" dirty="0">
              <a:latin typeface="Arial" charset="0"/>
              <a:ea typeface="ＭＳ Ｐゴシック" charset="0"/>
              <a:cs typeface="ＭＳ Ｐゴシック" charset="0"/>
            </a:endParaRPr>
          </a:p>
          <a:p>
            <a:pPr marL="457200" indent="-457200">
              <a:lnSpc>
                <a:spcPct val="90000"/>
              </a:lnSpc>
              <a:buFont typeface="Times" charset="0"/>
              <a:buAutoNum type="arabicParenR"/>
            </a:pPr>
            <a:r>
              <a:rPr lang="en-US" sz="1600" dirty="0">
                <a:latin typeface="Arial" charset="0"/>
                <a:ea typeface="ＭＳ Ｐゴシック" charset="0"/>
                <a:cs typeface="ＭＳ Ｐゴシック" charset="0"/>
              </a:rPr>
              <a:t>practice their traditional responsibilities to the surrounding </a:t>
            </a:r>
            <a:r>
              <a:rPr lang="en-US" sz="1600" dirty="0" smtClean="0">
                <a:latin typeface="Arial" charset="0"/>
                <a:ea typeface="ＭＳ Ｐゴシック" charset="0"/>
                <a:cs typeface="ＭＳ Ｐゴシック" charset="0"/>
              </a:rPr>
              <a:t>environment</a:t>
            </a:r>
            <a:r>
              <a:rPr lang="en-US" sz="1600" dirty="0">
                <a:latin typeface="Arial" charset="0"/>
                <a:ea typeface="ＭＳ Ｐゴシック" charset="0"/>
                <a:cs typeface="ＭＳ Ｐゴシック" charset="0"/>
              </a:rPr>
              <a:t>;</a:t>
            </a:r>
            <a:endParaRPr lang="en-US" sz="1600" dirty="0" smtClean="0">
              <a:latin typeface="Arial" charset="0"/>
              <a:ea typeface="ＭＳ Ｐゴシック" charset="0"/>
              <a:cs typeface="ＭＳ Ｐゴシック" charset="0"/>
            </a:endParaRPr>
          </a:p>
          <a:p>
            <a:pPr marL="457200" indent="-457200" eaLnBrk="1" hangingPunct="1">
              <a:lnSpc>
                <a:spcPct val="90000"/>
              </a:lnSpc>
              <a:buFont typeface="Times" charset="0"/>
              <a:buAutoNum type="arabicParenR"/>
            </a:pPr>
            <a:r>
              <a:rPr lang="en-US" sz="1600" dirty="0" smtClean="0">
                <a:latin typeface="Arial" charset="0"/>
                <a:ea typeface="ＭＳ Ｐゴシック" charset="0"/>
                <a:cs typeface="ＭＳ Ｐゴシック" charset="0"/>
              </a:rPr>
              <a:t>acquire </a:t>
            </a:r>
            <a:r>
              <a:rPr lang="en-US" sz="1600" dirty="0">
                <a:latin typeface="Arial" charset="0"/>
                <a:ea typeface="ＭＳ Ｐゴシック" charset="0"/>
                <a:cs typeface="ＭＳ Ｐゴシック" charset="0"/>
              </a:rPr>
              <a:t>and pass on </a:t>
            </a:r>
            <a:r>
              <a:rPr lang="en-US" sz="1600" dirty="0" smtClean="0">
                <a:latin typeface="Arial" charset="0"/>
                <a:ea typeface="ＭＳ Ｐゴシック" charset="0"/>
                <a:cs typeface="ＭＳ Ｐゴシック" charset="0"/>
              </a:rPr>
              <a:t>the cultural </a:t>
            </a:r>
            <a:r>
              <a:rPr lang="en-US" sz="1600" dirty="0">
                <a:latin typeface="Arial" charset="0"/>
                <a:ea typeface="ＭＳ Ｐゴシック" charset="0"/>
                <a:cs typeface="ＭＳ Ｐゴシック" charset="0"/>
              </a:rPr>
              <a:t>traditions of their community through oral and written </a:t>
            </a:r>
            <a:r>
              <a:rPr lang="en-US" sz="1600" dirty="0" smtClean="0">
                <a:latin typeface="Arial" charset="0"/>
                <a:ea typeface="ＭＳ Ｐゴシック" charset="0"/>
                <a:cs typeface="ＭＳ Ｐゴシック" charset="0"/>
              </a:rPr>
              <a:t>history</a:t>
            </a:r>
            <a:r>
              <a:rPr lang="en-US" sz="1600" dirty="0">
                <a:latin typeface="Arial" charset="0"/>
                <a:ea typeface="ＭＳ Ｐゴシック" charset="0"/>
                <a:cs typeface="ＭＳ Ｐゴシック" charset="0"/>
              </a:rPr>
              <a:t>.</a:t>
            </a:r>
          </a:p>
        </p:txBody>
      </p:sp>
    </p:spTree>
    <p:extLst>
      <p:ext uri="{BB962C8B-B14F-4D97-AF65-F5344CB8AC3E}">
        <p14:creationId xmlns:p14="http://schemas.microsoft.com/office/powerpoint/2010/main" val="27002596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381000" y="609600"/>
            <a:ext cx="7772400" cy="1143000"/>
          </a:xfrm>
        </p:spPr>
        <p:txBody>
          <a:bodyPr>
            <a:normAutofit fontScale="90000"/>
          </a:bodyPr>
          <a:lstStyle/>
          <a:p>
            <a:pPr eaLnBrk="1" hangingPunct="1"/>
            <a:r>
              <a:rPr lang="en-US" sz="4000">
                <a:latin typeface="Arial" charset="0"/>
                <a:ea typeface="ＭＳ Ｐゴシック" charset="0"/>
                <a:cs typeface="ＭＳ Ｐゴシック" charset="0"/>
              </a:rPr>
              <a:t>Curricular Elements in Traditional Knowledge</a:t>
            </a:r>
          </a:p>
        </p:txBody>
      </p:sp>
      <p:sp>
        <p:nvSpPr>
          <p:cNvPr id="79874" name="Rectangle 3"/>
          <p:cNvSpPr>
            <a:spLocks noGrp="1" noChangeArrowheads="1"/>
          </p:cNvSpPr>
          <p:nvPr>
            <p:ph type="body" sz="half" idx="1"/>
          </p:nvPr>
        </p:nvSpPr>
        <p:spPr>
          <a:xfrm>
            <a:off x="685800" y="2133600"/>
            <a:ext cx="3810000" cy="4114800"/>
          </a:xfrm>
        </p:spPr>
        <p:txBody>
          <a:bodyPr>
            <a:normAutofit fontScale="62500" lnSpcReduction="20000"/>
          </a:bodyPr>
          <a:lstStyle/>
          <a:p>
            <a:pPr eaLnBrk="1" hangingPunct="1"/>
            <a:r>
              <a:rPr lang="en-US" sz="1800" dirty="0">
                <a:latin typeface="Arial" charset="0"/>
                <a:ea typeface="ＭＳ Ｐゴシック" charset="0"/>
                <a:cs typeface="ＭＳ Ｐゴシック" charset="0"/>
              </a:rPr>
              <a:t>Weather forecasting</a:t>
            </a:r>
          </a:p>
          <a:p>
            <a:pPr eaLnBrk="1" hangingPunct="1"/>
            <a:r>
              <a:rPr lang="en-US" sz="1800" dirty="0">
                <a:latin typeface="Arial" charset="0"/>
                <a:ea typeface="ＭＳ Ｐゴシック" charset="0"/>
                <a:cs typeface="ＭＳ Ｐゴシック" charset="0"/>
              </a:rPr>
              <a:t>Animal behavior</a:t>
            </a:r>
          </a:p>
          <a:p>
            <a:pPr eaLnBrk="1" hangingPunct="1"/>
            <a:r>
              <a:rPr lang="en-US" sz="1800" dirty="0">
                <a:latin typeface="Arial" charset="0"/>
                <a:ea typeface="ＭＳ Ｐゴシック" charset="0"/>
                <a:cs typeface="ＭＳ Ｐゴシック" charset="0"/>
              </a:rPr>
              <a:t>Navigation skills</a:t>
            </a:r>
          </a:p>
          <a:p>
            <a:pPr eaLnBrk="1" hangingPunct="1"/>
            <a:r>
              <a:rPr lang="en-US" sz="1800" dirty="0">
                <a:latin typeface="Arial" charset="0"/>
                <a:ea typeface="ＭＳ Ｐゴシック" charset="0"/>
                <a:cs typeface="ＭＳ Ｐゴシック" charset="0"/>
              </a:rPr>
              <a:t>Observation skills</a:t>
            </a:r>
          </a:p>
          <a:p>
            <a:pPr eaLnBrk="1" hangingPunct="1"/>
            <a:r>
              <a:rPr lang="en-US" sz="1800" dirty="0">
                <a:latin typeface="Arial" charset="0"/>
                <a:ea typeface="ＭＳ Ｐゴシック" charset="0"/>
                <a:cs typeface="ＭＳ Ｐゴシック" charset="0"/>
              </a:rPr>
              <a:t>Pattern recognition</a:t>
            </a:r>
          </a:p>
          <a:p>
            <a:pPr eaLnBrk="1" hangingPunct="1"/>
            <a:r>
              <a:rPr lang="en-US" sz="1800" dirty="0">
                <a:latin typeface="Arial" charset="0"/>
                <a:ea typeface="ＭＳ Ｐゴシック" charset="0"/>
                <a:cs typeface="ＭＳ Ｐゴシック" charset="0"/>
              </a:rPr>
              <a:t>Seasonal changes/cycles</a:t>
            </a:r>
          </a:p>
          <a:p>
            <a:pPr eaLnBrk="1" hangingPunct="1"/>
            <a:r>
              <a:rPr lang="en-US" sz="1800" dirty="0">
                <a:latin typeface="Arial" charset="0"/>
                <a:ea typeface="ＭＳ Ｐゴシック" charset="0"/>
                <a:cs typeface="ＭＳ Ｐゴシック" charset="0"/>
              </a:rPr>
              <a:t>Edible plants/diet/nutrition</a:t>
            </a:r>
          </a:p>
          <a:p>
            <a:pPr eaLnBrk="1" hangingPunct="1"/>
            <a:r>
              <a:rPr lang="en-US" sz="1800" dirty="0">
                <a:latin typeface="Arial" charset="0"/>
                <a:ea typeface="ＭＳ Ｐゴシック" charset="0"/>
                <a:cs typeface="ＭＳ Ｐゴシック" charset="0"/>
              </a:rPr>
              <a:t>Food preservation/preparation</a:t>
            </a:r>
          </a:p>
          <a:p>
            <a:pPr eaLnBrk="1" hangingPunct="1"/>
            <a:r>
              <a:rPr lang="en-US" sz="1800" dirty="0">
                <a:latin typeface="Arial" charset="0"/>
                <a:ea typeface="ＭＳ Ｐゴシック" charset="0"/>
                <a:cs typeface="ＭＳ Ｐゴシック" charset="0"/>
              </a:rPr>
              <a:t>Rules of survival/safety</a:t>
            </a:r>
          </a:p>
          <a:p>
            <a:pPr eaLnBrk="1" hangingPunct="1"/>
            <a:r>
              <a:rPr lang="en-US" sz="1800" dirty="0">
                <a:latin typeface="Arial" charset="0"/>
                <a:ea typeface="ＭＳ Ｐゴシック" charset="0"/>
                <a:cs typeface="ＭＳ Ｐゴシック" charset="0"/>
              </a:rPr>
              <a:t>Medicinal plants/herbal knowledge</a:t>
            </a:r>
          </a:p>
          <a:p>
            <a:pPr eaLnBrk="1" hangingPunct="1"/>
            <a:r>
              <a:rPr lang="en-US" sz="1800" dirty="0">
                <a:latin typeface="Arial" charset="0"/>
                <a:ea typeface="ＭＳ Ｐゴシック" charset="0"/>
                <a:cs typeface="ＭＳ Ｐゴシック" charset="0"/>
              </a:rPr>
              <a:t>Star knowledge/constellations</a:t>
            </a:r>
          </a:p>
          <a:p>
            <a:pPr eaLnBrk="1" hangingPunct="1"/>
            <a:endParaRPr lang="en-US" sz="2400" dirty="0">
              <a:latin typeface="Arial" charset="0"/>
              <a:ea typeface="ＭＳ Ｐゴシック" charset="0"/>
              <a:cs typeface="ＭＳ Ｐゴシック" charset="0"/>
            </a:endParaRPr>
          </a:p>
        </p:txBody>
      </p:sp>
      <p:sp>
        <p:nvSpPr>
          <p:cNvPr id="79875" name="Rectangle 5"/>
          <p:cNvSpPr>
            <a:spLocks noGrp="1" noChangeArrowheads="1"/>
          </p:cNvSpPr>
          <p:nvPr>
            <p:ph type="body" sz="half" idx="2"/>
          </p:nvPr>
        </p:nvSpPr>
        <p:spPr>
          <a:xfrm>
            <a:off x="4648200" y="2133600"/>
            <a:ext cx="3810000" cy="4114800"/>
          </a:xfrm>
        </p:spPr>
        <p:txBody>
          <a:bodyPr>
            <a:normAutofit fontScale="62500" lnSpcReduction="20000"/>
          </a:bodyPr>
          <a:lstStyle/>
          <a:p>
            <a:pPr eaLnBrk="1" hangingPunct="1"/>
            <a:r>
              <a:rPr lang="en-US" sz="1800">
                <a:latin typeface="Arial" charset="0"/>
                <a:ea typeface="ＭＳ Ｐゴシック" charset="0"/>
                <a:cs typeface="ＭＳ Ｐゴシック" charset="0"/>
              </a:rPr>
              <a:t>Language/terminology/concepts </a:t>
            </a:r>
          </a:p>
          <a:p>
            <a:pPr eaLnBrk="1" hangingPunct="1"/>
            <a:r>
              <a:rPr lang="en-US" sz="1800">
                <a:latin typeface="Arial" charset="0"/>
                <a:ea typeface="ＭＳ Ｐゴシック" charset="0"/>
                <a:cs typeface="ＭＳ Ｐゴシック" charset="0"/>
              </a:rPr>
              <a:t>Counting/measurement/estimation</a:t>
            </a:r>
          </a:p>
          <a:p>
            <a:pPr eaLnBrk="1" hangingPunct="1"/>
            <a:r>
              <a:rPr lang="en-US" sz="1800">
                <a:latin typeface="Arial" charset="0"/>
                <a:ea typeface="ＭＳ Ｐゴシック" charset="0"/>
                <a:cs typeface="ＭＳ Ｐゴシック" charset="0"/>
              </a:rPr>
              <a:t>Clothing design/insulation</a:t>
            </a:r>
          </a:p>
          <a:p>
            <a:pPr eaLnBrk="1" hangingPunct="1"/>
            <a:r>
              <a:rPr lang="en-US" sz="1800">
                <a:latin typeface="Arial" charset="0"/>
                <a:ea typeface="ＭＳ Ｐゴシック" charset="0"/>
                <a:cs typeface="ＭＳ Ｐゴシック" charset="0"/>
              </a:rPr>
              <a:t>Tools/technology</a:t>
            </a:r>
          </a:p>
          <a:p>
            <a:pPr eaLnBrk="1" hangingPunct="1"/>
            <a:r>
              <a:rPr lang="en-US" sz="1800">
                <a:latin typeface="Arial" charset="0"/>
                <a:ea typeface="ＭＳ Ｐゴシック" charset="0"/>
                <a:cs typeface="ＭＳ Ｐゴシック" charset="0"/>
              </a:rPr>
              <a:t>Building design/materials</a:t>
            </a:r>
          </a:p>
          <a:p>
            <a:pPr eaLnBrk="1" hangingPunct="1"/>
            <a:r>
              <a:rPr lang="en-US" sz="1800">
                <a:latin typeface="Arial" charset="0"/>
                <a:ea typeface="ＭＳ Ｐゴシック" charset="0"/>
                <a:cs typeface="ＭＳ Ｐゴシック" charset="0"/>
              </a:rPr>
              <a:t>Transportation</a:t>
            </a:r>
          </a:p>
          <a:p>
            <a:pPr eaLnBrk="1" hangingPunct="1"/>
            <a:r>
              <a:rPr lang="en-US" sz="1800">
                <a:latin typeface="Arial" charset="0"/>
                <a:ea typeface="ＭＳ Ｐゴシック" charset="0"/>
                <a:cs typeface="ＭＳ Ｐゴシック" charset="0"/>
              </a:rPr>
              <a:t>Genealogy</a:t>
            </a:r>
          </a:p>
          <a:p>
            <a:pPr eaLnBrk="1" hangingPunct="1"/>
            <a:r>
              <a:rPr lang="en-US" sz="1800">
                <a:latin typeface="Arial" charset="0"/>
                <a:ea typeface="ＭＳ Ｐゴシック" charset="0"/>
                <a:cs typeface="ＭＳ Ｐゴシック" charset="0"/>
              </a:rPr>
              <a:t>Waste disposal</a:t>
            </a:r>
          </a:p>
          <a:p>
            <a:pPr eaLnBrk="1" hangingPunct="1"/>
            <a:r>
              <a:rPr lang="en-US" sz="1800">
                <a:latin typeface="Arial" charset="0"/>
                <a:ea typeface="ＭＳ Ｐゴシック" charset="0"/>
                <a:cs typeface="ＭＳ Ｐゴシック" charset="0"/>
              </a:rPr>
              <a:t>Fire/heating/cooking</a:t>
            </a:r>
          </a:p>
          <a:p>
            <a:pPr eaLnBrk="1" hangingPunct="1"/>
            <a:r>
              <a:rPr lang="en-US" sz="1800">
                <a:latin typeface="Arial" charset="0"/>
                <a:ea typeface="ＭＳ Ｐゴシック" charset="0"/>
                <a:cs typeface="ＭＳ Ｐゴシック" charset="0"/>
              </a:rPr>
              <a:t>Hunting/fishing/trapping</a:t>
            </a:r>
          </a:p>
          <a:p>
            <a:pPr eaLnBrk="1" hangingPunct="1"/>
            <a:r>
              <a:rPr lang="en-US" sz="1800">
                <a:latin typeface="Arial" charset="0"/>
                <a:ea typeface="ＭＳ Ｐゴシック" charset="0"/>
                <a:cs typeface="ＭＳ Ｐゴシック" charset="0"/>
              </a:rPr>
              <a:t>Weapons</a:t>
            </a:r>
          </a:p>
          <a:p>
            <a:pPr eaLnBrk="1" hangingPunct="1"/>
            <a:endParaRPr lang="en-US" sz="2400">
              <a:latin typeface="Arial" charset="0"/>
              <a:ea typeface="ＭＳ Ｐゴシック" charset="0"/>
              <a:cs typeface="ＭＳ Ｐゴシック" charset="0"/>
            </a:endParaRPr>
          </a:p>
        </p:txBody>
      </p:sp>
    </p:spTree>
    <p:extLst>
      <p:ext uri="{BB962C8B-B14F-4D97-AF65-F5344CB8AC3E}">
        <p14:creationId xmlns:p14="http://schemas.microsoft.com/office/powerpoint/2010/main" val="33736827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rrowheads="1"/>
          </p:cNvSpPr>
          <p:nvPr>
            <p:ph type="title"/>
          </p:nvPr>
        </p:nvSpPr>
        <p:spPr>
          <a:xfrm>
            <a:off x="228600" y="304800"/>
            <a:ext cx="8686800" cy="1143000"/>
          </a:xfrm>
        </p:spPr>
        <p:txBody>
          <a:bodyPr>
            <a:normAutofit fontScale="90000"/>
          </a:bodyPr>
          <a:lstStyle/>
          <a:p>
            <a:pPr eaLnBrk="1" hangingPunct="1"/>
            <a:r>
              <a:rPr lang="en-US" sz="3600">
                <a:latin typeface="Arial" charset="0"/>
                <a:ea typeface="ＭＳ Ｐゴシック" charset="0"/>
                <a:cs typeface="ＭＳ Ｐゴシック" charset="0"/>
              </a:rPr>
              <a:t>Indigenous Knowledge/Western Science</a:t>
            </a:r>
            <a:endParaRPr lang="en-US">
              <a:latin typeface="Arial" charset="0"/>
              <a:ea typeface="ＭＳ Ｐゴシック" charset="0"/>
              <a:cs typeface="ＭＳ Ｐゴシック" charset="0"/>
            </a:endParaRPr>
          </a:p>
        </p:txBody>
      </p:sp>
      <p:pic>
        <p:nvPicPr>
          <p:cNvPr id="84994"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1447800"/>
            <a:ext cx="6019800" cy="5191125"/>
          </a:xfrm>
        </p:spPr>
      </p:pic>
    </p:spTree>
    <p:extLst>
      <p:ext uri="{BB962C8B-B14F-4D97-AF65-F5344CB8AC3E}">
        <p14:creationId xmlns:p14="http://schemas.microsoft.com/office/powerpoint/2010/main" val="37280690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8-13 at 4.01.09 PM.png"/>
          <p:cNvPicPr>
            <a:picLocks noChangeAspect="1"/>
          </p:cNvPicPr>
          <p:nvPr/>
        </p:nvPicPr>
        <p:blipFill rotWithShape="1">
          <a:blip r:embed="rId2">
            <a:extLst>
              <a:ext uri="{28A0092B-C50C-407E-A947-70E740481C1C}">
                <a14:useLocalDpi xmlns:a14="http://schemas.microsoft.com/office/drawing/2010/main" val="0"/>
              </a:ext>
            </a:extLst>
          </a:blip>
          <a:srcRect l="1834" t="2028" r="2191" b="2449"/>
          <a:stretch/>
        </p:blipFill>
        <p:spPr>
          <a:xfrm>
            <a:off x="651405" y="228600"/>
            <a:ext cx="8263995" cy="6377181"/>
          </a:xfrm>
          <a:prstGeom prst="rect">
            <a:avLst/>
          </a:prstGeom>
        </p:spPr>
      </p:pic>
    </p:spTree>
    <p:extLst>
      <p:ext uri="{BB962C8B-B14F-4D97-AF65-F5344CB8AC3E}">
        <p14:creationId xmlns:p14="http://schemas.microsoft.com/office/powerpoint/2010/main" val="149803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8-13 at 4.01.38 PM.png"/>
          <p:cNvPicPr>
            <a:picLocks noChangeAspect="1"/>
          </p:cNvPicPr>
          <p:nvPr/>
        </p:nvPicPr>
        <p:blipFill rotWithShape="1">
          <a:blip r:embed="rId2">
            <a:extLst>
              <a:ext uri="{28A0092B-C50C-407E-A947-70E740481C1C}">
                <a14:useLocalDpi xmlns:a14="http://schemas.microsoft.com/office/drawing/2010/main" val="0"/>
              </a:ext>
            </a:extLst>
          </a:blip>
          <a:srcRect l="2988" t="3488" r="2643" b="4998"/>
          <a:stretch/>
        </p:blipFill>
        <p:spPr>
          <a:xfrm>
            <a:off x="1905000" y="228600"/>
            <a:ext cx="5105837" cy="6400800"/>
          </a:xfrm>
          <a:prstGeom prst="rect">
            <a:avLst/>
          </a:prstGeom>
        </p:spPr>
      </p:pic>
    </p:spTree>
    <p:extLst>
      <p:ext uri="{BB962C8B-B14F-4D97-AF65-F5344CB8AC3E}">
        <p14:creationId xmlns:p14="http://schemas.microsoft.com/office/powerpoint/2010/main" val="19614134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8-13 at 4.01.23 PM.png"/>
          <p:cNvPicPr>
            <a:picLocks noChangeAspect="1"/>
          </p:cNvPicPr>
          <p:nvPr/>
        </p:nvPicPr>
        <p:blipFill rotWithShape="1">
          <a:blip r:embed="rId2">
            <a:extLst>
              <a:ext uri="{28A0092B-C50C-407E-A947-70E740481C1C}">
                <a14:useLocalDpi xmlns:a14="http://schemas.microsoft.com/office/drawing/2010/main" val="0"/>
              </a:ext>
            </a:extLst>
          </a:blip>
          <a:srcRect l="2869" t="3221" r="3217" b="3254"/>
          <a:stretch/>
        </p:blipFill>
        <p:spPr>
          <a:xfrm>
            <a:off x="2057400" y="228600"/>
            <a:ext cx="4969441" cy="6413991"/>
          </a:xfrm>
          <a:prstGeom prst="rect">
            <a:avLst/>
          </a:prstGeom>
        </p:spPr>
      </p:pic>
    </p:spTree>
    <p:extLst>
      <p:ext uri="{BB962C8B-B14F-4D97-AF65-F5344CB8AC3E}">
        <p14:creationId xmlns:p14="http://schemas.microsoft.com/office/powerpoint/2010/main" val="10660020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8-13 at 3.21.36 PM.png"/>
          <p:cNvPicPr>
            <a:picLocks noChangeAspect="1"/>
          </p:cNvPicPr>
          <p:nvPr/>
        </p:nvPicPr>
        <p:blipFill rotWithShape="1">
          <a:blip r:embed="rId2">
            <a:extLst>
              <a:ext uri="{28A0092B-C50C-407E-A947-70E740481C1C}">
                <a14:useLocalDpi xmlns:a14="http://schemas.microsoft.com/office/drawing/2010/main" val="0"/>
              </a:ext>
            </a:extLst>
          </a:blip>
          <a:srcRect t="2383" b="2227"/>
          <a:stretch/>
        </p:blipFill>
        <p:spPr>
          <a:xfrm>
            <a:off x="1828800" y="228600"/>
            <a:ext cx="5181600" cy="6383947"/>
          </a:xfrm>
          <a:prstGeom prst="rect">
            <a:avLst/>
          </a:prstGeom>
        </p:spPr>
      </p:pic>
    </p:spTree>
    <p:extLst>
      <p:ext uri="{BB962C8B-B14F-4D97-AF65-F5344CB8AC3E}">
        <p14:creationId xmlns:p14="http://schemas.microsoft.com/office/powerpoint/2010/main" val="847772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286" y="18856"/>
            <a:ext cx="9136714" cy="6839144"/>
            <a:chOff x="-13055" y="0"/>
            <a:chExt cx="10077922" cy="7799305"/>
          </a:xfrm>
        </p:grpSpPr>
        <p:pic>
          <p:nvPicPr>
            <p:cNvPr id="22" name="Picture 21" descr="Peoria 2011- 9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2105" y="284377"/>
              <a:ext cx="2161219" cy="1290752"/>
            </a:xfrm>
            <a:prstGeom prst="rect">
              <a:avLst/>
            </a:prstGeom>
          </p:spPr>
        </p:pic>
        <p:pic>
          <p:nvPicPr>
            <p:cNvPr id="23" name="Picture 22" descr="Miami of Oklahom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3517" y="281252"/>
              <a:ext cx="2041537" cy="1300483"/>
            </a:xfrm>
            <a:prstGeom prst="rect">
              <a:avLst/>
            </a:prstGeom>
          </p:spPr>
        </p:pic>
        <p:pic>
          <p:nvPicPr>
            <p:cNvPr id="24" name="Picture 23" descr="Ottawa of OK-SPE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9196" y="6246527"/>
              <a:ext cx="2091145" cy="1293569"/>
            </a:xfrm>
            <a:prstGeom prst="rect">
              <a:avLst/>
            </a:prstGeom>
          </p:spPr>
        </p:pic>
        <p:pic>
          <p:nvPicPr>
            <p:cNvPr id="25" name="Picture 24" descr="Quapaw-SPEC.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5054" y="274645"/>
              <a:ext cx="2023344" cy="1291263"/>
            </a:xfrm>
            <a:prstGeom prst="rect">
              <a:avLst/>
            </a:prstGeom>
          </p:spPr>
        </p:pic>
        <p:pic>
          <p:nvPicPr>
            <p:cNvPr id="26" name="Picture 25" descr="Eastern_Shawnee-SPEC.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2105" y="6246528"/>
              <a:ext cx="2087091" cy="1290201"/>
            </a:xfrm>
            <a:prstGeom prst="rect">
              <a:avLst/>
            </a:prstGeom>
          </p:spPr>
        </p:pic>
        <p:pic>
          <p:nvPicPr>
            <p:cNvPr id="27" name="Picture 26" descr="WYANDOTTE OK.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55" y="6289841"/>
              <a:ext cx="2002572" cy="1257170"/>
            </a:xfrm>
            <a:prstGeom prst="rect">
              <a:avLst/>
            </a:prstGeom>
          </p:spPr>
        </p:pic>
        <p:pic>
          <p:nvPicPr>
            <p:cNvPr id="28" name="Picture 27" descr="Modoc_Oklahoma_Flag.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0938" y="6248257"/>
              <a:ext cx="1964115" cy="1305292"/>
            </a:xfrm>
            <a:prstGeom prst="rect">
              <a:avLst/>
            </a:prstGeom>
          </p:spPr>
        </p:pic>
        <p:sp>
          <p:nvSpPr>
            <p:cNvPr id="30" name="Rectangle 29"/>
            <p:cNvSpPr/>
            <p:nvPr/>
          </p:nvSpPr>
          <p:spPr>
            <a:xfrm>
              <a:off x="-13053" y="7540096"/>
              <a:ext cx="10071453" cy="25920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pic>
          <p:nvPicPr>
            <p:cNvPr id="31" name="Picture 30" descr="rawhide.jpg"/>
            <p:cNvPicPr>
              <a:picLocks noChangeAspect="1"/>
            </p:cNvPicPr>
            <p:nvPr/>
          </p:nvPicPr>
          <p:blipFill rotWithShape="1">
            <a:blip r:embed="rId9" cstate="print">
              <a:extLst>
                <a:ext uri="{28A0092B-C50C-407E-A947-70E740481C1C}">
                  <a14:useLocalDpi xmlns:a14="http://schemas.microsoft.com/office/drawing/2010/main" val="0"/>
                </a:ext>
              </a:extLst>
            </a:blip>
            <a:srcRect t="1023"/>
            <a:stretch/>
          </p:blipFill>
          <p:spPr>
            <a:xfrm rot="16200000">
              <a:off x="2867214" y="-1070444"/>
              <a:ext cx="4323856" cy="10071450"/>
            </a:xfrm>
            <a:prstGeom prst="rect">
              <a:avLst/>
            </a:prstGeom>
          </p:spPr>
        </p:pic>
        <p:sp>
          <p:nvSpPr>
            <p:cNvPr id="32" name="TextBox 31"/>
            <p:cNvSpPr txBox="1"/>
            <p:nvPr/>
          </p:nvSpPr>
          <p:spPr>
            <a:xfrm>
              <a:off x="62958" y="1959276"/>
              <a:ext cx="9917859" cy="3898316"/>
            </a:xfrm>
            <a:prstGeom prst="rect">
              <a:avLst/>
            </a:prstGeom>
            <a:noFill/>
            <a:effectLst/>
          </p:spPr>
          <p:txBody>
            <a:bodyPr wrap="square" lIns="101882" tIns="50941" rIns="101882" bIns="50941" rtlCol="0">
              <a:spAutoFit/>
            </a:bodyPr>
            <a:lstStyle/>
            <a:p>
              <a:pPr>
                <a:spcAft>
                  <a:spcPts val="669"/>
                </a:spcAft>
              </a:pPr>
              <a:r>
                <a:rPr lang="en-US" sz="2400" b="1" cap="small" dirty="0">
                  <a:ln w="50800"/>
                  <a:effectLst/>
                  <a:latin typeface="Calibri"/>
                  <a:cs typeface="Calibri"/>
                </a:rPr>
                <a:t>As teachers, we are mentors of our students for all time.</a:t>
              </a:r>
            </a:p>
            <a:p>
              <a:pPr>
                <a:spcAft>
                  <a:spcPts val="669"/>
                </a:spcAft>
              </a:pPr>
              <a:r>
                <a:rPr lang="en-US" sz="2400" b="1" cap="small" dirty="0">
                  <a:ln w="50800"/>
                  <a:effectLst/>
                  <a:latin typeface="Calibri"/>
                  <a:cs typeface="Calibri"/>
                </a:rPr>
                <a:t>We labor to stand against anger, sadness, criticism, and defeat.</a:t>
              </a:r>
            </a:p>
            <a:p>
              <a:pPr>
                <a:spcAft>
                  <a:spcPts val="669"/>
                </a:spcAft>
              </a:pPr>
              <a:r>
                <a:rPr lang="en-US" sz="2400" b="1" cap="small" dirty="0">
                  <a:ln w="50800"/>
                  <a:effectLst/>
                  <a:latin typeface="Calibri"/>
                  <a:cs typeface="Calibri"/>
                </a:rPr>
                <a:t>Our hearts shall be full of peace and our minds filled with an urgency for the welfare of our students.</a:t>
              </a:r>
            </a:p>
            <a:p>
              <a:pPr>
                <a:spcAft>
                  <a:spcPts val="669"/>
                </a:spcAft>
              </a:pPr>
              <a:r>
                <a:rPr lang="en-US" sz="2400" b="1" cap="small" dirty="0">
                  <a:ln w="50800"/>
                  <a:effectLst/>
                  <a:latin typeface="Calibri"/>
                  <a:cs typeface="Calibri"/>
                </a:rPr>
                <a:t>With endless patience, we embrace our duty.</a:t>
              </a:r>
            </a:p>
            <a:p>
              <a:pPr>
                <a:spcAft>
                  <a:spcPts val="669"/>
                </a:spcAft>
              </a:pPr>
              <a:r>
                <a:rPr lang="en-US" sz="2400" b="1" cap="small" dirty="0">
                  <a:ln w="50800"/>
                  <a:effectLst/>
                  <a:latin typeface="Calibri"/>
                  <a:cs typeface="Calibri"/>
                </a:rPr>
                <a:t>Our firmness shall be tempered with tenderness</a:t>
              </a:r>
              <a:r>
                <a:rPr lang="en-US" sz="2400" b="1" cap="small" dirty="0" smtClean="0">
                  <a:ln w="50800"/>
                  <a:effectLst/>
                  <a:latin typeface="Calibri"/>
                  <a:cs typeface="Calibri"/>
                </a:rPr>
                <a:t>.</a:t>
              </a:r>
              <a:endParaRPr lang="en-US" sz="2400" b="1" cap="small" dirty="0">
                <a:ln w="50800"/>
                <a:effectLst/>
                <a:latin typeface="Calibri"/>
                <a:cs typeface="Calibri"/>
              </a:endParaRPr>
            </a:p>
            <a:p>
              <a:pPr>
                <a:spcAft>
                  <a:spcPts val="669"/>
                </a:spcAft>
              </a:pPr>
              <a:r>
                <a:rPr lang="en-US" sz="2400" b="1" cap="small" dirty="0">
                  <a:ln w="50800"/>
                  <a:effectLst/>
                  <a:latin typeface="Calibri"/>
                  <a:cs typeface="Calibri"/>
                </a:rPr>
                <a:t>Our words and actions shall be marked by calm deliberation</a:t>
              </a:r>
              <a:r>
                <a:rPr lang="en-US" sz="2400" b="1" cap="small" dirty="0" smtClean="0">
                  <a:ln w="50800"/>
                  <a:effectLst/>
                  <a:latin typeface="Calibri"/>
                  <a:cs typeface="Calibri"/>
                </a:rPr>
                <a:t>. </a:t>
              </a:r>
              <a:endParaRPr lang="en-US" sz="600" b="1" cap="small" dirty="0">
                <a:ln w="50800"/>
                <a:effectLst/>
                <a:latin typeface="Calibri"/>
                <a:cs typeface="Calibri"/>
              </a:endParaRPr>
            </a:p>
            <a:p>
              <a:pPr>
                <a:spcAft>
                  <a:spcPts val="669"/>
                </a:spcAft>
              </a:pPr>
              <a:r>
                <a:rPr lang="en-US" sz="1400" b="1" cap="small" dirty="0" smtClean="0">
                  <a:ln w="50800"/>
                  <a:effectLst/>
                  <a:latin typeface="Calibri"/>
                  <a:cs typeface="Calibri"/>
                </a:rPr>
                <a:t>Linda </a:t>
              </a:r>
              <a:r>
                <a:rPr lang="en-US" sz="1400" b="1" cap="small" dirty="0">
                  <a:ln w="50800"/>
                  <a:effectLst/>
                  <a:latin typeface="Calibri"/>
                  <a:cs typeface="Calibri"/>
                </a:rPr>
                <a:t>Sue Warner, </a:t>
              </a:r>
              <a:r>
                <a:rPr lang="en-US" sz="1400" b="1" cap="small" dirty="0" err="1">
                  <a:ln w="50800"/>
                  <a:effectLst/>
                  <a:latin typeface="Calibri"/>
                  <a:cs typeface="Calibri"/>
                </a:rPr>
                <a:t>Phd</a:t>
              </a:r>
              <a:r>
                <a:rPr lang="en-US" sz="1400" b="1" cap="small" dirty="0">
                  <a:ln w="50800"/>
                  <a:effectLst/>
                  <a:latin typeface="Calibri"/>
                  <a:cs typeface="Calibri"/>
                </a:rPr>
                <a:t>.         </a:t>
              </a:r>
              <a:r>
                <a:rPr lang="en-US" sz="1400" b="1" cap="small" dirty="0" smtClean="0">
                  <a:ln w="50800"/>
                  <a:effectLst/>
                  <a:latin typeface="Calibri"/>
                  <a:cs typeface="Calibri"/>
                </a:rPr>
                <a:t> </a:t>
              </a:r>
              <a:r>
                <a:rPr lang="en-US" sz="1400" b="1" cap="small" dirty="0" err="1" smtClean="0">
                  <a:ln w="50800"/>
                  <a:effectLst/>
                  <a:latin typeface="Calibri"/>
                  <a:cs typeface="Calibri"/>
                </a:rPr>
                <a:t>Naiwen</a:t>
              </a:r>
              <a:r>
                <a:rPr lang="en-US" sz="1400" b="1" cap="small" dirty="0" smtClean="0">
                  <a:ln w="50800"/>
                  <a:effectLst/>
                  <a:latin typeface="Calibri"/>
                  <a:cs typeface="Calibri"/>
                </a:rPr>
                <a:t> </a:t>
              </a:r>
              <a:r>
                <a:rPr lang="en-US" sz="1400" b="1" cap="small" dirty="0">
                  <a:ln w="50800"/>
                  <a:effectLst/>
                  <a:latin typeface="Calibri"/>
                  <a:cs typeface="Calibri"/>
                </a:rPr>
                <a:t>to </a:t>
              </a:r>
              <a:r>
                <a:rPr lang="en-US" sz="1400" b="1" cap="small" dirty="0" err="1">
                  <a:ln w="50800"/>
                  <a:effectLst/>
                  <a:latin typeface="Calibri"/>
                  <a:cs typeface="Calibri"/>
                </a:rPr>
                <a:t>Talalaka</a:t>
              </a:r>
              <a:r>
                <a:rPr lang="en-US" sz="1400" b="1" cap="small" dirty="0">
                  <a:ln w="50800"/>
                  <a:effectLst/>
                  <a:latin typeface="Calibri"/>
                  <a:cs typeface="Calibri"/>
                </a:rPr>
                <a:t> Alfred for his direction to the </a:t>
              </a:r>
              <a:r>
                <a:rPr lang="en-US" sz="1400" b="1" cap="small" dirty="0" err="1" smtClean="0">
                  <a:ln w="50800"/>
                  <a:effectLst/>
                  <a:latin typeface="Calibri"/>
                  <a:cs typeface="Calibri"/>
                </a:rPr>
                <a:t>Gayanashagowe</a:t>
              </a:r>
              <a:r>
                <a:rPr lang="en-US" sz="1400" b="1" cap="small" dirty="0" smtClean="0">
                  <a:ln w="50800"/>
                  <a:effectLst/>
                  <a:latin typeface="Calibri"/>
                  <a:cs typeface="Calibri"/>
                </a:rPr>
                <a:t> </a:t>
              </a:r>
              <a:r>
                <a:rPr lang="en-US" sz="1400" b="1" cap="small" dirty="0">
                  <a:ln w="50800"/>
                  <a:effectLst/>
                  <a:latin typeface="Calibri"/>
                  <a:cs typeface="Calibri"/>
                </a:rPr>
                <a:t>from the </a:t>
              </a:r>
              <a:r>
                <a:rPr lang="en-US" sz="1400" b="1" cap="small" dirty="0" err="1">
                  <a:ln w="50800"/>
                  <a:effectLst/>
                  <a:latin typeface="Calibri"/>
                  <a:cs typeface="Calibri"/>
                </a:rPr>
                <a:t>Haudenosaunee</a:t>
              </a:r>
              <a:r>
                <a:rPr lang="en-US" sz="1400" b="1" cap="small" dirty="0">
                  <a:ln w="50800"/>
                  <a:effectLst/>
                  <a:latin typeface="Calibri"/>
                  <a:cs typeface="Calibri"/>
                </a:rPr>
                <a:t>.</a:t>
              </a:r>
            </a:p>
          </p:txBody>
        </p:sp>
        <p:pic>
          <p:nvPicPr>
            <p:cNvPr id="33" name="Picture 32"/>
            <p:cNvPicPr>
              <a:picLocks noChangeAspect="1"/>
            </p:cNvPicPr>
            <p:nvPr/>
          </p:nvPicPr>
          <p:blipFill>
            <a:blip r:embed="rId10"/>
            <a:stretch>
              <a:fillRect/>
            </a:stretch>
          </p:blipFill>
          <p:spPr>
            <a:xfrm>
              <a:off x="1" y="286075"/>
              <a:ext cx="1989516" cy="1289053"/>
            </a:xfrm>
            <a:prstGeom prst="rect">
              <a:avLst/>
            </a:prstGeom>
          </p:spPr>
        </p:pic>
        <p:pic>
          <p:nvPicPr>
            <p:cNvPr id="34" name="Picture 33" descr="images.jpe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63626" y="6235144"/>
              <a:ext cx="2101241" cy="1303468"/>
            </a:xfrm>
            <a:prstGeom prst="rect">
              <a:avLst/>
            </a:prstGeom>
          </p:spPr>
        </p:pic>
        <p:pic>
          <p:nvPicPr>
            <p:cNvPr id="35" name="Picture 34" descr="images.jpe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73324" y="258043"/>
              <a:ext cx="2017017" cy="1307090"/>
            </a:xfrm>
            <a:prstGeom prst="rect">
              <a:avLst/>
            </a:prstGeom>
          </p:spPr>
        </p:pic>
        <p:pic>
          <p:nvPicPr>
            <p:cNvPr id="36" name="Picture 35"/>
            <p:cNvPicPr>
              <a:picLocks noChangeAspect="1"/>
            </p:cNvPicPr>
            <p:nvPr/>
          </p:nvPicPr>
          <p:blipFill>
            <a:blip r:embed="rId13"/>
            <a:stretch>
              <a:fillRect/>
            </a:stretch>
          </p:blipFill>
          <p:spPr>
            <a:xfrm>
              <a:off x="2424463" y="286075"/>
              <a:ext cx="1128248" cy="1246807"/>
            </a:xfrm>
            <a:prstGeom prst="rect">
              <a:avLst/>
            </a:prstGeom>
          </p:spPr>
        </p:pic>
        <p:sp>
          <p:nvSpPr>
            <p:cNvPr id="37" name="Rectangle 36"/>
            <p:cNvSpPr/>
            <p:nvPr/>
          </p:nvSpPr>
          <p:spPr>
            <a:xfrm>
              <a:off x="-13055" y="1532882"/>
              <a:ext cx="10071455" cy="28437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38" name="Rectangle 37"/>
            <p:cNvSpPr/>
            <p:nvPr/>
          </p:nvSpPr>
          <p:spPr>
            <a:xfrm>
              <a:off x="1" y="0"/>
              <a:ext cx="10058399" cy="28437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29" name="Rectangle 28"/>
            <p:cNvSpPr/>
            <p:nvPr/>
          </p:nvSpPr>
          <p:spPr>
            <a:xfrm>
              <a:off x="-12144" y="6045823"/>
              <a:ext cx="10070544" cy="2440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grpSp>
    </p:spTree>
    <p:extLst>
      <p:ext uri="{BB962C8B-B14F-4D97-AF65-F5344CB8AC3E}">
        <p14:creationId xmlns:p14="http://schemas.microsoft.com/office/powerpoint/2010/main" val="28509310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Content Placeholder 3" descr="Thank You Cloud.png"/>
          <p:cNvPicPr>
            <a:picLocks noGrp="1" noChangeAspect="1"/>
          </p:cNvPicPr>
          <p:nvPr>
            <p:ph idx="1"/>
          </p:nvPr>
        </p:nvPicPr>
        <p:blipFill>
          <a:blip r:embed="rId2">
            <a:extLst>
              <a:ext uri="{28A0092B-C50C-407E-A947-70E740481C1C}">
                <a14:useLocalDpi xmlns:a14="http://schemas.microsoft.com/office/drawing/2010/main" val="0"/>
              </a:ext>
            </a:extLst>
          </a:blip>
          <a:srcRect t="1531" b="1531"/>
          <a:stretch>
            <a:fillRect/>
          </a:stretch>
        </p:blipFill>
        <p:spPr>
          <a:xfrm>
            <a:off x="0" y="1219200"/>
            <a:ext cx="9163006" cy="4419600"/>
          </a:xfrm>
        </p:spPr>
      </p:pic>
    </p:spTree>
    <p:extLst>
      <p:ext uri="{BB962C8B-B14F-4D97-AF65-F5344CB8AC3E}">
        <p14:creationId xmlns:p14="http://schemas.microsoft.com/office/powerpoint/2010/main" val="24293651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6" y="304800"/>
            <a:ext cx="8913813" cy="914400"/>
          </a:xfrm>
        </p:spPr>
        <p:txBody>
          <a:bodyPr/>
          <a:lstStyle/>
          <a:p>
            <a:r>
              <a:rPr lang="en-US" dirty="0" smtClean="0"/>
              <a:t>Survey Results</a:t>
            </a:r>
            <a:endParaRPr lang="en-US" dirty="0"/>
          </a:p>
        </p:txBody>
      </p:sp>
      <p:sp>
        <p:nvSpPr>
          <p:cNvPr id="3" name="Content Placeholder 2"/>
          <p:cNvSpPr>
            <a:spLocks noGrp="1"/>
          </p:cNvSpPr>
          <p:nvPr>
            <p:ph idx="1"/>
          </p:nvPr>
        </p:nvSpPr>
        <p:spPr>
          <a:xfrm>
            <a:off x="381000" y="1447800"/>
            <a:ext cx="8686800" cy="5105400"/>
          </a:xfrm>
        </p:spPr>
        <p:txBody>
          <a:bodyPr>
            <a:normAutofit fontScale="70000" lnSpcReduction="20000"/>
          </a:bodyPr>
          <a:lstStyle/>
          <a:p>
            <a:pPr lvl="0">
              <a:lnSpc>
                <a:spcPct val="120000"/>
              </a:lnSpc>
              <a:spcBef>
                <a:spcPts val="600"/>
              </a:spcBef>
            </a:pPr>
            <a:r>
              <a:rPr lang="en-US" dirty="0" smtClean="0"/>
              <a:t>63</a:t>
            </a:r>
            <a:r>
              <a:rPr lang="en-US" dirty="0"/>
              <a:t>% of those responding agreed that success at NEO is defined as degree completion.</a:t>
            </a:r>
          </a:p>
          <a:p>
            <a:pPr lvl="0">
              <a:lnSpc>
                <a:spcPct val="120000"/>
              </a:lnSpc>
              <a:spcBef>
                <a:spcPts val="600"/>
              </a:spcBef>
            </a:pPr>
            <a:r>
              <a:rPr lang="en-US" dirty="0"/>
              <a:t>92% of those responding agreed that Retention was a responsibility they shared with students.</a:t>
            </a:r>
          </a:p>
          <a:p>
            <a:pPr lvl="0">
              <a:lnSpc>
                <a:spcPct val="120000"/>
              </a:lnSpc>
              <a:spcBef>
                <a:spcPts val="600"/>
              </a:spcBef>
            </a:pPr>
            <a:r>
              <a:rPr lang="en-US" dirty="0"/>
              <a:t>84% of those responding acted as role models for students.</a:t>
            </a:r>
          </a:p>
          <a:p>
            <a:pPr lvl="0">
              <a:lnSpc>
                <a:spcPct val="120000"/>
              </a:lnSpc>
              <a:spcBef>
                <a:spcPts val="600"/>
              </a:spcBef>
            </a:pPr>
            <a:r>
              <a:rPr lang="en-US" dirty="0"/>
              <a:t>Only 13% of those responding were uncomfortable using technology in the classroom.</a:t>
            </a:r>
          </a:p>
          <a:p>
            <a:pPr lvl="0">
              <a:lnSpc>
                <a:spcPct val="120000"/>
              </a:lnSpc>
              <a:spcBef>
                <a:spcPts val="600"/>
              </a:spcBef>
            </a:pPr>
            <a:r>
              <a:rPr lang="en-US" dirty="0"/>
              <a:t>2% of those responding indicated they did not follow the policies for referral.</a:t>
            </a:r>
          </a:p>
          <a:p>
            <a:pPr lvl="0">
              <a:lnSpc>
                <a:spcPct val="120000"/>
              </a:lnSpc>
              <a:spcBef>
                <a:spcPts val="600"/>
              </a:spcBef>
            </a:pPr>
            <a:r>
              <a:rPr lang="en-US" dirty="0"/>
              <a:t>83% of those responding worked with students on career choice.</a:t>
            </a:r>
          </a:p>
          <a:p>
            <a:pPr lvl="0">
              <a:lnSpc>
                <a:spcPct val="120000"/>
              </a:lnSpc>
              <a:spcBef>
                <a:spcPts val="600"/>
              </a:spcBef>
            </a:pPr>
            <a:r>
              <a:rPr lang="en-US" dirty="0"/>
              <a:t>88% of those responding consider themselves students.</a:t>
            </a:r>
          </a:p>
          <a:p>
            <a:pPr lvl="0">
              <a:lnSpc>
                <a:spcPct val="120000"/>
              </a:lnSpc>
              <a:spcBef>
                <a:spcPts val="600"/>
              </a:spcBef>
            </a:pPr>
            <a:r>
              <a:rPr lang="en-US" dirty="0"/>
              <a:t>2% of those responding never recommend NEO to their family.</a:t>
            </a:r>
          </a:p>
          <a:p>
            <a:pPr lvl="0">
              <a:lnSpc>
                <a:spcPct val="120000"/>
              </a:lnSpc>
              <a:spcBef>
                <a:spcPts val="600"/>
              </a:spcBef>
            </a:pPr>
            <a:r>
              <a:rPr lang="en-US" dirty="0"/>
              <a:t>90% of those responding believe our expectations reflect the community and state standards.</a:t>
            </a:r>
          </a:p>
          <a:p>
            <a:pPr lvl="0">
              <a:lnSpc>
                <a:spcPct val="120000"/>
              </a:lnSpc>
              <a:spcBef>
                <a:spcPts val="600"/>
              </a:spcBef>
            </a:pPr>
            <a:r>
              <a:rPr lang="en-US" dirty="0"/>
              <a:t>4% of those responding believe that students may not be college material.</a:t>
            </a:r>
          </a:p>
          <a:p>
            <a:pPr lvl="0">
              <a:lnSpc>
                <a:spcPct val="120000"/>
              </a:lnSpc>
              <a:spcBef>
                <a:spcPts val="600"/>
              </a:spcBef>
            </a:pPr>
            <a:r>
              <a:rPr lang="en-US" dirty="0"/>
              <a:t>13% of those responding would never describe NEO as rural and homogeneous.</a:t>
            </a:r>
          </a:p>
          <a:p>
            <a:pPr lvl="0">
              <a:lnSpc>
                <a:spcPct val="120000"/>
              </a:lnSpc>
              <a:spcBef>
                <a:spcPts val="600"/>
              </a:spcBef>
            </a:pPr>
            <a:r>
              <a:rPr lang="en-US" dirty="0"/>
              <a:t>23% of those responding believe our campus looks much the same as any 2 year campus nationally.</a:t>
            </a:r>
          </a:p>
          <a:p>
            <a:pPr lvl="0">
              <a:lnSpc>
                <a:spcPct val="120000"/>
              </a:lnSpc>
              <a:spcBef>
                <a:spcPts val="600"/>
              </a:spcBef>
            </a:pPr>
            <a:r>
              <a:rPr lang="en-US" dirty="0"/>
              <a:t>97% of those responding work to prepare students for additional college work.</a:t>
            </a:r>
          </a:p>
          <a:p>
            <a:pPr lvl="0">
              <a:lnSpc>
                <a:spcPct val="120000"/>
              </a:lnSpc>
              <a:spcBef>
                <a:spcPts val="600"/>
              </a:spcBef>
            </a:pPr>
            <a:r>
              <a:rPr lang="en-US" dirty="0"/>
              <a:t>0% of those responding decline to be involved in continuing education.</a:t>
            </a:r>
          </a:p>
          <a:p>
            <a:pPr lvl="0">
              <a:lnSpc>
                <a:spcPct val="120000"/>
              </a:lnSpc>
              <a:spcBef>
                <a:spcPts val="600"/>
              </a:spcBef>
            </a:pPr>
            <a:r>
              <a:rPr lang="en-US" dirty="0"/>
              <a:t>2% of those responding never have office hours.</a:t>
            </a:r>
          </a:p>
          <a:p>
            <a:pPr lvl="0">
              <a:lnSpc>
                <a:spcPct val="120000"/>
              </a:lnSpc>
              <a:spcBef>
                <a:spcPts val="600"/>
              </a:spcBef>
            </a:pPr>
            <a:r>
              <a:rPr lang="en-US" dirty="0"/>
              <a:t>94% of those responding believe in lifelong learning</a:t>
            </a:r>
            <a:r>
              <a:rPr lang="en-US" dirty="0" smtClean="0"/>
              <a:t>.</a:t>
            </a:r>
            <a:endParaRPr lang="en-US" dirty="0"/>
          </a:p>
        </p:txBody>
      </p:sp>
    </p:spTree>
    <p:extLst>
      <p:ext uri="{BB962C8B-B14F-4D97-AF65-F5344CB8AC3E}">
        <p14:creationId xmlns:p14="http://schemas.microsoft.com/office/powerpoint/2010/main" val="41882416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6" y="381000"/>
            <a:ext cx="8913813" cy="914400"/>
          </a:xfrm>
        </p:spPr>
        <p:txBody>
          <a:bodyPr/>
          <a:lstStyle/>
          <a:p>
            <a:r>
              <a:rPr lang="en-US" dirty="0" smtClean="0"/>
              <a:t>Beloit Mindset 2012</a:t>
            </a:r>
            <a:endParaRPr lang="en-US" dirty="0"/>
          </a:p>
        </p:txBody>
      </p:sp>
      <p:sp>
        <p:nvSpPr>
          <p:cNvPr id="3" name="Content Placeholder 2"/>
          <p:cNvSpPr>
            <a:spLocks noGrp="1"/>
          </p:cNvSpPr>
          <p:nvPr>
            <p:ph idx="1"/>
          </p:nvPr>
        </p:nvSpPr>
        <p:spPr>
          <a:xfrm>
            <a:off x="304800" y="1524000"/>
            <a:ext cx="8610600" cy="5029200"/>
          </a:xfrm>
        </p:spPr>
        <p:txBody>
          <a:bodyPr>
            <a:normAutofit fontScale="62500" lnSpcReduction="20000"/>
          </a:bodyPr>
          <a:lstStyle/>
          <a:p>
            <a:pPr lvl="0">
              <a:lnSpc>
                <a:spcPct val="120000"/>
              </a:lnSpc>
              <a:spcBef>
                <a:spcPts val="200"/>
              </a:spcBef>
            </a:pPr>
            <a:r>
              <a:rPr lang="en-US" dirty="0"/>
              <a:t>The only significant labor disputes in their lifetimes have been in major league sports.</a:t>
            </a:r>
          </a:p>
          <a:p>
            <a:pPr lvl="0">
              <a:lnSpc>
                <a:spcPct val="120000"/>
              </a:lnSpc>
              <a:spcBef>
                <a:spcPts val="200"/>
              </a:spcBef>
            </a:pPr>
            <a:r>
              <a:rPr lang="en-US" dirty="0"/>
              <a:t>There have nearly always been at least two women on the Supreme Court, and women have always commanded U.S. Navy ships.</a:t>
            </a:r>
          </a:p>
          <a:p>
            <a:pPr lvl="0">
              <a:lnSpc>
                <a:spcPct val="120000"/>
              </a:lnSpc>
              <a:spcBef>
                <a:spcPts val="200"/>
              </a:spcBef>
            </a:pPr>
            <a:r>
              <a:rPr lang="en-US" dirty="0"/>
              <a:t>They “swipe” cards, not merchandise.</a:t>
            </a:r>
          </a:p>
          <a:p>
            <a:pPr lvl="0">
              <a:lnSpc>
                <a:spcPct val="120000"/>
              </a:lnSpc>
              <a:spcBef>
                <a:spcPts val="200"/>
              </a:spcBef>
            </a:pPr>
            <a:r>
              <a:rPr lang="en-US" dirty="0"/>
              <a:t>As they’ve grown up on websites and cell phones, adult experts have constantly fretted about their alleged deficits of empathy and concentration.</a:t>
            </a:r>
          </a:p>
          <a:p>
            <a:pPr lvl="0">
              <a:lnSpc>
                <a:spcPct val="120000"/>
              </a:lnSpc>
              <a:spcBef>
                <a:spcPts val="200"/>
              </a:spcBef>
            </a:pPr>
            <a:r>
              <a:rPr lang="en-US" dirty="0"/>
              <a:t>American tax forms have always been available in Spanish.</a:t>
            </a:r>
          </a:p>
          <a:p>
            <a:pPr lvl="0">
              <a:lnSpc>
                <a:spcPct val="120000"/>
              </a:lnSpc>
              <a:spcBef>
                <a:spcPts val="200"/>
              </a:spcBef>
            </a:pPr>
            <a:r>
              <a:rPr lang="en-US" dirty="0"/>
              <a:t>Amazon has never been just a river in South America.</a:t>
            </a:r>
          </a:p>
          <a:p>
            <a:pPr lvl="0">
              <a:lnSpc>
                <a:spcPct val="120000"/>
              </a:lnSpc>
              <a:spcBef>
                <a:spcPts val="200"/>
              </a:spcBef>
            </a:pPr>
            <a:r>
              <a:rPr lang="en-US" dirty="0"/>
              <a:t>Refer to LBJ, and they might assume you're talking about LeBron James.</a:t>
            </a:r>
          </a:p>
          <a:p>
            <a:pPr lvl="0">
              <a:lnSpc>
                <a:spcPct val="120000"/>
              </a:lnSpc>
              <a:spcBef>
                <a:spcPts val="200"/>
              </a:spcBef>
            </a:pPr>
            <a:r>
              <a:rPr lang="en-US" dirty="0"/>
              <a:t>Life has always been like a box of chocolates.</a:t>
            </a:r>
          </a:p>
          <a:p>
            <a:pPr lvl="0">
              <a:lnSpc>
                <a:spcPct val="120000"/>
              </a:lnSpc>
              <a:spcBef>
                <a:spcPts val="200"/>
              </a:spcBef>
            </a:pPr>
            <a:r>
              <a:rPr lang="en-US" dirty="0"/>
              <a:t>The Communist Party has never been the official political party in Russia.</a:t>
            </a:r>
          </a:p>
          <a:p>
            <a:pPr lvl="0">
              <a:lnSpc>
                <a:spcPct val="120000"/>
              </a:lnSpc>
              <a:spcBef>
                <a:spcPts val="200"/>
              </a:spcBef>
            </a:pPr>
            <a:r>
              <a:rPr lang="en-US" dirty="0"/>
              <a:t>“</a:t>
            </a:r>
            <a:r>
              <a:rPr lang="en-US" dirty="0" err="1"/>
              <a:t>Yadda</a:t>
            </a:r>
            <a:r>
              <a:rPr lang="en-US" dirty="0"/>
              <a:t>, </a:t>
            </a:r>
            <a:r>
              <a:rPr lang="en-US" dirty="0" err="1"/>
              <a:t>yadda</a:t>
            </a:r>
            <a:r>
              <a:rPr lang="en-US" dirty="0"/>
              <a:t>, </a:t>
            </a:r>
            <a:r>
              <a:rPr lang="en-US" dirty="0" err="1"/>
              <a:t>yadda</a:t>
            </a:r>
            <a:r>
              <a:rPr lang="en-US" dirty="0"/>
              <a:t>” has always come in handy to make long stories short.</a:t>
            </a:r>
          </a:p>
          <a:p>
            <a:pPr lvl="0">
              <a:lnSpc>
                <a:spcPct val="120000"/>
              </a:lnSpc>
              <a:spcBef>
                <a:spcPts val="200"/>
              </a:spcBef>
            </a:pPr>
            <a:r>
              <a:rPr lang="en-US" dirty="0"/>
              <a:t>Music has always been available via free downloads.</a:t>
            </a:r>
          </a:p>
          <a:p>
            <a:pPr lvl="0">
              <a:lnSpc>
                <a:spcPct val="120000"/>
              </a:lnSpc>
              <a:spcBef>
                <a:spcPts val="200"/>
              </a:spcBef>
            </a:pPr>
            <a:r>
              <a:rPr lang="en-US" dirty="0"/>
              <a:t>Grown-ups have always been arguing about health care policy.</a:t>
            </a:r>
          </a:p>
          <a:p>
            <a:pPr lvl="0">
              <a:lnSpc>
                <a:spcPct val="120000"/>
              </a:lnSpc>
              <a:spcBef>
                <a:spcPts val="200"/>
              </a:spcBef>
            </a:pPr>
            <a:r>
              <a:rPr lang="en-US" dirty="0"/>
              <a:t>Sears has never sold anything out of a Big Book that could also serve as a doorstop.</a:t>
            </a:r>
          </a:p>
          <a:p>
            <a:pPr lvl="0">
              <a:lnSpc>
                <a:spcPct val="120000"/>
              </a:lnSpc>
              <a:spcBef>
                <a:spcPts val="200"/>
              </a:spcBef>
            </a:pPr>
            <a:r>
              <a:rPr lang="en-US" dirty="0"/>
              <a:t>No state has ever failed to observe Martin Luther King Day..</a:t>
            </a:r>
          </a:p>
          <a:p>
            <a:pPr lvl="0">
              <a:lnSpc>
                <a:spcPct val="120000"/>
              </a:lnSpc>
              <a:spcBef>
                <a:spcPts val="200"/>
              </a:spcBef>
            </a:pPr>
            <a:r>
              <a:rPr lang="en-US" dirty="0"/>
              <a:t>Public schools have always made space available for advertising.</a:t>
            </a:r>
          </a:p>
          <a:p>
            <a:pPr lvl="0">
              <a:lnSpc>
                <a:spcPct val="120000"/>
              </a:lnSpc>
              <a:spcBef>
                <a:spcPts val="200"/>
              </a:spcBef>
            </a:pPr>
            <a:r>
              <a:rPr lang="en-US" dirty="0"/>
              <a:t>Charter schools have always been an alternative.</a:t>
            </a:r>
          </a:p>
          <a:p>
            <a:pPr lvl="0">
              <a:lnSpc>
                <a:spcPct val="120000"/>
              </a:lnSpc>
              <a:spcBef>
                <a:spcPts val="200"/>
              </a:spcBef>
            </a:pPr>
            <a:r>
              <a:rPr lang="en-US" dirty="0"/>
              <a:t>They’ve often broken up with their significant others via texting, Facebook, or MySpace.</a:t>
            </a:r>
          </a:p>
          <a:p>
            <a:pPr lvl="0">
              <a:lnSpc>
                <a:spcPct val="120000"/>
              </a:lnSpc>
              <a:spcBef>
                <a:spcPts val="200"/>
              </a:spcBef>
            </a:pPr>
            <a:r>
              <a:rPr lang="en-US" dirty="0"/>
              <a:t>Nurses have always been in short supply.</a:t>
            </a:r>
          </a:p>
          <a:p>
            <a:pPr lvl="0">
              <a:lnSpc>
                <a:spcPct val="120000"/>
              </a:lnSpc>
              <a:spcBef>
                <a:spcPts val="200"/>
              </a:spcBef>
            </a:pPr>
            <a:r>
              <a:rPr lang="en-US" dirty="0"/>
              <a:t>Folks in Hanoi and Ho Chi Minh City have always been able to energize with Pepsi Cola.</a:t>
            </a:r>
          </a:p>
          <a:p>
            <a:pPr lvl="0">
              <a:lnSpc>
                <a:spcPct val="120000"/>
              </a:lnSpc>
              <a:spcBef>
                <a:spcPts val="200"/>
              </a:spcBef>
            </a:pPr>
            <a:r>
              <a:rPr lang="en-US" dirty="0"/>
              <a:t>“PC” has come to mean Personal Computer, not Political Correctness.</a:t>
            </a:r>
          </a:p>
        </p:txBody>
      </p:sp>
    </p:spTree>
    <p:extLst>
      <p:ext uri="{BB962C8B-B14F-4D97-AF65-F5344CB8AC3E}">
        <p14:creationId xmlns:p14="http://schemas.microsoft.com/office/powerpoint/2010/main" val="42775418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8-13 at 3.21.36 PM.png"/>
          <p:cNvPicPr>
            <a:picLocks noChangeAspect="1"/>
          </p:cNvPicPr>
          <p:nvPr/>
        </p:nvPicPr>
        <p:blipFill rotWithShape="1">
          <a:blip r:embed="rId2">
            <a:extLst>
              <a:ext uri="{28A0092B-C50C-407E-A947-70E740481C1C}">
                <a14:useLocalDpi xmlns:a14="http://schemas.microsoft.com/office/drawing/2010/main" val="0"/>
              </a:ext>
            </a:extLst>
          </a:blip>
          <a:srcRect t="2383" b="2227"/>
          <a:stretch/>
        </p:blipFill>
        <p:spPr>
          <a:xfrm>
            <a:off x="1828800" y="228600"/>
            <a:ext cx="5181600" cy="6383947"/>
          </a:xfrm>
          <a:prstGeom prst="rect">
            <a:avLst/>
          </a:prstGeom>
        </p:spPr>
      </p:pic>
    </p:spTree>
    <p:extLst>
      <p:ext uri="{BB962C8B-B14F-4D97-AF65-F5344CB8AC3E}">
        <p14:creationId xmlns:p14="http://schemas.microsoft.com/office/powerpoint/2010/main" val="4072245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Barnhardt &amp; </a:t>
            </a:r>
            <a:r>
              <a:rPr lang="en-US" dirty="0" err="1" smtClean="0"/>
              <a:t>Kawagley</a:t>
            </a:r>
            <a:endParaRPr lang="en-US" dirty="0"/>
          </a:p>
        </p:txBody>
      </p:sp>
      <p:sp>
        <p:nvSpPr>
          <p:cNvPr id="3" name="Content Placeholder 2"/>
          <p:cNvSpPr>
            <a:spLocks noGrp="1"/>
          </p:cNvSpPr>
          <p:nvPr>
            <p:ph idx="1"/>
          </p:nvPr>
        </p:nvSpPr>
        <p:spPr/>
        <p:txBody>
          <a:bodyPr>
            <a:normAutofit/>
          </a:bodyPr>
          <a:lstStyle/>
          <a:p>
            <a:pPr marL="0" indent="0" algn="ctr">
              <a:buNone/>
            </a:pPr>
            <a:r>
              <a:rPr lang="en-US" sz="3200" b="1" dirty="0" smtClean="0"/>
              <a:t>“</a:t>
            </a:r>
            <a:r>
              <a:rPr lang="en-US" sz="3200" b="1" dirty="0" smtClean="0"/>
              <a:t>knowing” and “understanding</a:t>
            </a:r>
            <a:r>
              <a:rPr lang="en-US" sz="3200" b="1" dirty="0" smtClean="0"/>
              <a:t>”</a:t>
            </a:r>
          </a:p>
          <a:p>
            <a:pPr marL="0" indent="0" algn="ctr">
              <a:buNone/>
            </a:pPr>
            <a:endParaRPr lang="en-US" sz="3200" b="1" dirty="0" smtClean="0"/>
          </a:p>
          <a:p>
            <a:pPr marL="0" indent="0" algn="ctr">
              <a:buNone/>
            </a:pPr>
            <a:r>
              <a:rPr lang="en-US" sz="3200" b="1" dirty="0" smtClean="0"/>
              <a:t>Inter</a:t>
            </a:r>
            <a:r>
              <a:rPr lang="en-US" sz="3200" b="1" dirty="0" smtClean="0"/>
              <a:t>-tribal </a:t>
            </a:r>
            <a:r>
              <a:rPr lang="en-US" sz="3200" b="1" dirty="0" smtClean="0"/>
              <a:t>consensus</a:t>
            </a:r>
          </a:p>
          <a:p>
            <a:pPr marL="0" indent="0" algn="ctr">
              <a:buNone/>
            </a:pPr>
            <a:endParaRPr lang="en-US" sz="3200" b="1" dirty="0" smtClean="0"/>
          </a:p>
          <a:p>
            <a:pPr marL="0" indent="0" algn="ctr">
              <a:buNone/>
            </a:pPr>
            <a:r>
              <a:rPr lang="en-US" sz="3200" b="1" dirty="0" smtClean="0"/>
              <a:t>generalization</a:t>
            </a:r>
            <a:endParaRPr lang="en-US" sz="3200" b="1" dirty="0"/>
          </a:p>
        </p:txBody>
      </p:sp>
    </p:spTree>
    <p:extLst>
      <p:ext uri="{BB962C8B-B14F-4D97-AF65-F5344CB8AC3E}">
        <p14:creationId xmlns:p14="http://schemas.microsoft.com/office/powerpoint/2010/main" val="28045275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Comparison</a:t>
            </a:r>
            <a:endParaRPr lang="en-US" dirty="0"/>
          </a:p>
        </p:txBody>
      </p:sp>
      <p:sp>
        <p:nvSpPr>
          <p:cNvPr id="5" name="Text Placeholder 4"/>
          <p:cNvSpPr>
            <a:spLocks noGrp="1"/>
          </p:cNvSpPr>
          <p:nvPr>
            <p:ph type="body" idx="1"/>
          </p:nvPr>
        </p:nvSpPr>
        <p:spPr/>
        <p:txBody>
          <a:bodyPr/>
          <a:lstStyle/>
          <a:p>
            <a:r>
              <a:rPr lang="en-US" dirty="0" smtClean="0"/>
              <a:t>NWOK</a:t>
            </a:r>
            <a:endParaRPr lang="en-US" dirty="0"/>
          </a:p>
        </p:txBody>
      </p:sp>
      <p:sp>
        <p:nvSpPr>
          <p:cNvPr id="6" name="Content Placeholder 5"/>
          <p:cNvSpPr>
            <a:spLocks noGrp="1"/>
          </p:cNvSpPr>
          <p:nvPr>
            <p:ph sz="half" idx="2"/>
          </p:nvPr>
        </p:nvSpPr>
        <p:spPr/>
        <p:txBody>
          <a:bodyPr/>
          <a:lstStyle/>
          <a:p>
            <a:r>
              <a:rPr lang="en-US" dirty="0" smtClean="0"/>
              <a:t>Knowing (verb)</a:t>
            </a:r>
          </a:p>
          <a:p>
            <a:endParaRPr lang="en-US" dirty="0"/>
          </a:p>
          <a:p>
            <a:r>
              <a:rPr lang="en-US" dirty="0" smtClean="0"/>
              <a:t>Holistic</a:t>
            </a:r>
          </a:p>
          <a:p>
            <a:endParaRPr lang="en-US" dirty="0"/>
          </a:p>
          <a:p>
            <a:r>
              <a:rPr lang="en-US" dirty="0" smtClean="0"/>
              <a:t>Place</a:t>
            </a:r>
            <a:endParaRPr lang="en-US" dirty="0"/>
          </a:p>
        </p:txBody>
      </p:sp>
      <p:sp>
        <p:nvSpPr>
          <p:cNvPr id="7" name="Text Placeholder 6"/>
          <p:cNvSpPr>
            <a:spLocks noGrp="1"/>
          </p:cNvSpPr>
          <p:nvPr>
            <p:ph type="body" sz="quarter" idx="3"/>
          </p:nvPr>
        </p:nvSpPr>
        <p:spPr/>
        <p:txBody>
          <a:bodyPr/>
          <a:lstStyle/>
          <a:p>
            <a:r>
              <a:rPr lang="en-US" dirty="0" smtClean="0"/>
              <a:t>Western Pedagogy</a:t>
            </a:r>
            <a:endParaRPr lang="en-US" dirty="0"/>
          </a:p>
        </p:txBody>
      </p:sp>
      <p:sp>
        <p:nvSpPr>
          <p:cNvPr id="8" name="Content Placeholder 7"/>
          <p:cNvSpPr>
            <a:spLocks noGrp="1"/>
          </p:cNvSpPr>
          <p:nvPr>
            <p:ph sz="quarter" idx="4"/>
          </p:nvPr>
        </p:nvSpPr>
        <p:spPr/>
        <p:txBody>
          <a:bodyPr/>
          <a:lstStyle/>
          <a:p>
            <a:r>
              <a:rPr lang="en-US" dirty="0" smtClean="0"/>
              <a:t>Knowledge (noun)</a:t>
            </a:r>
          </a:p>
          <a:p>
            <a:endParaRPr lang="en-US" dirty="0"/>
          </a:p>
          <a:p>
            <a:r>
              <a:rPr lang="en-US" dirty="0" smtClean="0"/>
              <a:t>Dissect &amp; disconnect knowledge</a:t>
            </a:r>
          </a:p>
          <a:p>
            <a:endParaRPr lang="en-US" dirty="0"/>
          </a:p>
          <a:p>
            <a:endParaRPr lang="en-US" dirty="0"/>
          </a:p>
        </p:txBody>
      </p:sp>
    </p:spTree>
    <p:extLst>
      <p:ext uri="{BB962C8B-B14F-4D97-AF65-F5344CB8AC3E}">
        <p14:creationId xmlns:p14="http://schemas.microsoft.com/office/powerpoint/2010/main" val="39110438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dirty="0" smtClean="0"/>
              <a:t>Indigenous pedagogy is valued among North American Indian cultures.</a:t>
            </a:r>
          </a:p>
          <a:p>
            <a:r>
              <a:rPr lang="en-US" dirty="0" smtClean="0"/>
              <a:t>NWOK is not a debate about the effects of colonization, but actualizing NWOK in a curriculum is a political act of self-determination.</a:t>
            </a:r>
          </a:p>
          <a:p>
            <a:r>
              <a:rPr lang="en-US" dirty="0" smtClean="0"/>
              <a:t>Among 500+ distinguishable indigenous peoples, there are distinct similarities .</a:t>
            </a:r>
          </a:p>
          <a:p>
            <a:r>
              <a:rPr lang="en-US" dirty="0" smtClean="0"/>
              <a:t>Mainstream scholarship accepts NWOK</a:t>
            </a:r>
            <a:endParaRPr lang="en-US" dirty="0"/>
          </a:p>
        </p:txBody>
      </p:sp>
    </p:spTree>
    <p:extLst>
      <p:ext uri="{BB962C8B-B14F-4D97-AF65-F5344CB8AC3E}">
        <p14:creationId xmlns:p14="http://schemas.microsoft.com/office/powerpoint/2010/main" val="15356665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WOK Circle 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4800"/>
            <a:ext cx="8432800" cy="6324600"/>
          </a:xfrm>
          <a:prstGeom prst="rect">
            <a:avLst/>
          </a:prstGeom>
        </p:spPr>
      </p:pic>
    </p:spTree>
    <p:extLst>
      <p:ext uri="{BB962C8B-B14F-4D97-AF65-F5344CB8AC3E}">
        <p14:creationId xmlns:p14="http://schemas.microsoft.com/office/powerpoint/2010/main" val="9828772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6058</TotalTime>
  <Words>1486</Words>
  <Application>Microsoft Macintosh PowerPoint</Application>
  <PresentationFormat>On-screen Show (4:3)</PresentationFormat>
  <Paragraphs>145</Paragraphs>
  <Slides>28</Slides>
  <Notes>12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Perception</vt:lpstr>
      <vt:lpstr>Native Ways of Knowing</vt:lpstr>
      <vt:lpstr>PowerPoint Presentation</vt:lpstr>
      <vt:lpstr>Survey Results</vt:lpstr>
      <vt:lpstr>Beloit Mindset 2012</vt:lpstr>
      <vt:lpstr>PowerPoint Presentation</vt:lpstr>
      <vt:lpstr>Barnhardt &amp; Kawagley</vt:lpstr>
      <vt:lpstr>Comparison</vt:lpstr>
      <vt:lpstr>Background</vt:lpstr>
      <vt:lpstr>PowerPoint Presentation</vt:lpstr>
      <vt:lpstr>NORSE AT NEO</vt:lpstr>
      <vt:lpstr>Native Opportunities</vt:lpstr>
      <vt:lpstr>RETENTION</vt:lpstr>
      <vt:lpstr>SUCCESS</vt:lpstr>
      <vt:lpstr>EDUCATION</vt:lpstr>
      <vt:lpstr>Does one way of life have to die so another can live?</vt:lpstr>
      <vt:lpstr>PowerPoint Presentation</vt:lpstr>
      <vt:lpstr>PowerPoint Presentation</vt:lpstr>
      <vt:lpstr>PowerPoint Presentation</vt:lpstr>
      <vt:lpstr>NEO Core Values</vt:lpstr>
      <vt:lpstr>Cultural Standards</vt:lpstr>
      <vt:lpstr>Curricular Elements in Traditional Knowledge</vt:lpstr>
      <vt:lpstr>Indigenous Knowledge/Western Science</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Ways of Knowing</dc:title>
  <dc:creator>Diana Prinz</dc:creator>
  <cp:lastModifiedBy>JENNIFER ARANA</cp:lastModifiedBy>
  <cp:revision>36</cp:revision>
  <cp:lastPrinted>2012-08-14T14:13:30Z</cp:lastPrinted>
  <dcterms:created xsi:type="dcterms:W3CDTF">2012-06-26T01:16:43Z</dcterms:created>
  <dcterms:modified xsi:type="dcterms:W3CDTF">2012-08-14T14:13:34Z</dcterms:modified>
</cp:coreProperties>
</file>