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57" r:id="rId3"/>
    <p:sldId id="258" r:id="rId4"/>
    <p:sldId id="267" r:id="rId5"/>
    <p:sldId id="269" r:id="rId6"/>
    <p:sldId id="271" r:id="rId7"/>
    <p:sldId id="272" r:id="rId8"/>
    <p:sldId id="273" r:id="rId9"/>
    <p:sldId id="274" r:id="rId10"/>
    <p:sldId id="275" r:id="rId11"/>
    <p:sldId id="278" r:id="rId12"/>
    <p:sldId id="279" r:id="rId13"/>
    <p:sldId id="280" r:id="rId14"/>
    <p:sldId id="281" r:id="rId15"/>
    <p:sldId id="282" r:id="rId16"/>
    <p:sldId id="283" r:id="rId17"/>
    <p:sldId id="284" r:id="rId18"/>
    <p:sldId id="285" r:id="rId19"/>
    <p:sldId id="286" r:id="rId20"/>
    <p:sldId id="288" r:id="rId21"/>
    <p:sldId id="289" r:id="rId22"/>
    <p:sldId id="277" r:id="rId23"/>
    <p:sldId id="28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73" autoAdjust="0"/>
    <p:restoredTop sz="94697" autoAdjust="0"/>
  </p:normalViewPr>
  <p:slideViewPr>
    <p:cSldViewPr>
      <p:cViewPr>
        <p:scale>
          <a:sx n="66" d="100"/>
          <a:sy n="66" d="100"/>
        </p:scale>
        <p:origin x="-1410"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4E6C96-4EA8-E24B-BD9B-9E31B719F34B}" type="datetimeFigureOut">
              <a:rPr lang="en-US" smtClean="0"/>
              <a:t>11/29/2012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E2D0CC-120E-1A45-A2DA-CFEC5935F5BC}" type="slidenum">
              <a:rPr lang="en-US" smtClean="0"/>
              <a:t>‹#›</a:t>
            </a:fld>
            <a:endParaRPr lang="en-US"/>
          </a:p>
        </p:txBody>
      </p:sp>
    </p:spTree>
    <p:extLst>
      <p:ext uri="{BB962C8B-B14F-4D97-AF65-F5344CB8AC3E}">
        <p14:creationId xmlns:p14="http://schemas.microsoft.com/office/powerpoint/2010/main" val="13857762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E2D0CC-120E-1A45-A2DA-CFEC5935F5BC}" type="slidenum">
              <a:rPr lang="en-US" smtClean="0"/>
              <a:t>1</a:t>
            </a:fld>
            <a:endParaRPr lang="en-US"/>
          </a:p>
        </p:txBody>
      </p:sp>
    </p:spTree>
    <p:extLst>
      <p:ext uri="{BB962C8B-B14F-4D97-AF65-F5344CB8AC3E}">
        <p14:creationId xmlns:p14="http://schemas.microsoft.com/office/powerpoint/2010/main" val="3265046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03E8A78-AF23-DD4F-8876-E66A883A6C09}" type="slidenum">
              <a:rPr lang="en-US" sz="1200"/>
              <a:pPr/>
              <a:t>16</a:t>
            </a:fld>
            <a:endParaRPr lang="en-US" sz="1200"/>
          </a:p>
        </p:txBody>
      </p:sp>
      <p:sp>
        <p:nvSpPr>
          <p:cNvPr id="22118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6349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A9DB417-0171-6947-9E1B-2B08A5809D59}" type="slidenum">
              <a:rPr lang="en-US" sz="1200"/>
              <a:pPr/>
              <a:t>17</a:t>
            </a:fld>
            <a:endParaRPr lang="en-US" sz="1200"/>
          </a:p>
        </p:txBody>
      </p:sp>
      <p:sp>
        <p:nvSpPr>
          <p:cNvPr id="22733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6963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757DEF4-192F-2F4D-9804-F14BD144E135}" type="slidenum">
              <a:rPr lang="en-US" sz="1200"/>
              <a:pPr/>
              <a:t>18</a:t>
            </a:fld>
            <a:endParaRPr lang="en-US" sz="1200"/>
          </a:p>
        </p:txBody>
      </p:sp>
      <p:sp>
        <p:nvSpPr>
          <p:cNvPr id="1761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80899"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434EB92-AFE7-B845-A516-CDA78B297AF6}" type="slidenum">
              <a:rPr lang="en-US" sz="1200"/>
              <a:pPr/>
              <a:t>19</a:t>
            </a:fld>
            <a:endParaRPr lang="en-US" sz="1200"/>
          </a:p>
        </p:txBody>
      </p:sp>
      <p:sp>
        <p:nvSpPr>
          <p:cNvPr id="1751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86019"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1" dirty="0" smtClean="0"/>
              <a:t>At NEO Native Ways of Knowing honors the cultural heritage of Northeastern Oklahoma in the </a:t>
            </a:r>
            <a:r>
              <a:rPr lang="en-US" b="1" i="1" dirty="0" smtClean="0"/>
              <a:t>NORSE </a:t>
            </a:r>
            <a:r>
              <a:rPr lang="en-US" i="1" dirty="0" smtClean="0"/>
              <a:t>Tradition by asking each of us to take pride in our heritage, and encouraging us to share what we know in a way that is experiential, participatory and fundamental. We will engage in a constructive learning process that encourages authentic exchanges, instructive demonstrations and an opportunity to focus on important life applications, not just methodology. NWOK will emphasize the virtues that honor both the students and instructor as part of a never-ending circle of wisdom to be shared. </a:t>
            </a:r>
            <a:endParaRPr lang="en-US" dirty="0" smtClean="0"/>
          </a:p>
          <a:p>
            <a:endParaRPr lang="en-US" dirty="0"/>
          </a:p>
        </p:txBody>
      </p:sp>
      <p:sp>
        <p:nvSpPr>
          <p:cNvPr id="4" name="Slide Number Placeholder 3"/>
          <p:cNvSpPr>
            <a:spLocks noGrp="1"/>
          </p:cNvSpPr>
          <p:nvPr>
            <p:ph type="sldNum" sz="quarter" idx="10"/>
          </p:nvPr>
        </p:nvSpPr>
        <p:spPr/>
        <p:txBody>
          <a:bodyPr/>
          <a:lstStyle/>
          <a:p>
            <a:fld id="{7AE2D0CC-120E-1A45-A2DA-CFEC5935F5BC}" type="slidenum">
              <a:rPr lang="en-US" smtClean="0"/>
              <a:t>6</a:t>
            </a:fld>
            <a:endParaRPr lang="en-US"/>
          </a:p>
        </p:txBody>
      </p:sp>
    </p:spTree>
    <p:extLst>
      <p:ext uri="{BB962C8B-B14F-4D97-AF65-F5344CB8AC3E}">
        <p14:creationId xmlns:p14="http://schemas.microsoft.com/office/powerpoint/2010/main" val="3460943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At Northeastern Oklahoma A&amp;M College we honor our own native ways in the </a:t>
            </a:r>
            <a:r>
              <a:rPr lang="en-US" sz="1200" b="1" dirty="0" smtClean="0"/>
              <a:t>NORSE</a:t>
            </a:r>
            <a:r>
              <a:rPr lang="en-US" sz="1200" dirty="0" smtClean="0"/>
              <a:t> tradition.  That means emphasizing Native Opportunities for learning that is purposeful and place specific, while remembering the importance of self-determination in the learning process. There is no set formula for excellence, but students will find that within the context of their classroom experience, in both the traditional classroom and online courses, we can sustain ourselves by focusing on the energy and meaning of what we learn.</a:t>
            </a:r>
          </a:p>
          <a:p>
            <a:endParaRPr lang="en-US" dirty="0"/>
          </a:p>
        </p:txBody>
      </p:sp>
      <p:sp>
        <p:nvSpPr>
          <p:cNvPr id="4" name="Slide Number Placeholder 3"/>
          <p:cNvSpPr>
            <a:spLocks noGrp="1"/>
          </p:cNvSpPr>
          <p:nvPr>
            <p:ph type="sldNum" sz="quarter" idx="10"/>
          </p:nvPr>
        </p:nvSpPr>
        <p:spPr/>
        <p:txBody>
          <a:bodyPr/>
          <a:lstStyle/>
          <a:p>
            <a:fld id="{7AE2D0CC-120E-1A45-A2DA-CFEC5935F5BC}" type="slidenum">
              <a:rPr lang="en-US" smtClean="0"/>
              <a:t>7</a:t>
            </a:fld>
            <a:endParaRPr lang="en-US"/>
          </a:p>
        </p:txBody>
      </p:sp>
    </p:spTree>
    <p:extLst>
      <p:ext uri="{BB962C8B-B14F-4D97-AF65-F5344CB8AC3E}">
        <p14:creationId xmlns:p14="http://schemas.microsoft.com/office/powerpoint/2010/main" val="3648468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To do so we must Retain what is important from our past in balance with the need to move forward as learners and preserve those stories, relationships and tools that serve us as a community.  This means trusting our personal experiences and connections to the world while searching for meaning in what we learn, instead of memorizing a formula or method.  Technology is a tool that can empower us to connect to the larger world and share our own gifts.   </a:t>
            </a:r>
          </a:p>
          <a:p>
            <a:endParaRPr lang="en-US" dirty="0"/>
          </a:p>
        </p:txBody>
      </p:sp>
      <p:sp>
        <p:nvSpPr>
          <p:cNvPr id="4" name="Slide Number Placeholder 3"/>
          <p:cNvSpPr>
            <a:spLocks noGrp="1"/>
          </p:cNvSpPr>
          <p:nvPr>
            <p:ph type="sldNum" sz="quarter" idx="10"/>
          </p:nvPr>
        </p:nvSpPr>
        <p:spPr/>
        <p:txBody>
          <a:bodyPr/>
          <a:lstStyle/>
          <a:p>
            <a:fld id="{7AE2D0CC-120E-1A45-A2DA-CFEC5935F5BC}" type="slidenum">
              <a:rPr lang="en-US" smtClean="0"/>
              <a:t>8</a:t>
            </a:fld>
            <a:endParaRPr lang="en-US"/>
          </a:p>
        </p:txBody>
      </p:sp>
    </p:spTree>
    <p:extLst>
      <p:ext uri="{BB962C8B-B14F-4D97-AF65-F5344CB8AC3E}">
        <p14:creationId xmlns:p14="http://schemas.microsoft.com/office/powerpoint/2010/main" val="2883474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We can know that we have been Successful in this journey not just when we complete a course or degree program, but when we begin to see education and experience as a dynamic process for communicating and understanding the world.  This means recognizing the value of diversity of experience, connecting rather than competing, finding wisdom in the primary resources of our world, and contributing to our community in a meaningful way.</a:t>
            </a:r>
          </a:p>
          <a:p>
            <a:endParaRPr lang="en-US" dirty="0"/>
          </a:p>
        </p:txBody>
      </p:sp>
      <p:sp>
        <p:nvSpPr>
          <p:cNvPr id="4" name="Slide Number Placeholder 3"/>
          <p:cNvSpPr>
            <a:spLocks noGrp="1"/>
          </p:cNvSpPr>
          <p:nvPr>
            <p:ph type="sldNum" sz="quarter" idx="10"/>
          </p:nvPr>
        </p:nvSpPr>
        <p:spPr/>
        <p:txBody>
          <a:bodyPr/>
          <a:lstStyle/>
          <a:p>
            <a:fld id="{7AE2D0CC-120E-1A45-A2DA-CFEC5935F5BC}" type="slidenum">
              <a:rPr lang="en-US" smtClean="0"/>
              <a:t>9</a:t>
            </a:fld>
            <a:endParaRPr lang="en-US"/>
          </a:p>
        </p:txBody>
      </p:sp>
    </p:spTree>
    <p:extLst>
      <p:ext uri="{BB962C8B-B14F-4D97-AF65-F5344CB8AC3E}">
        <p14:creationId xmlns:p14="http://schemas.microsoft.com/office/powerpoint/2010/main" val="887357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Education is a journey with tangible milestones along each life path.  Degree seeking is an important step along a road of life-long learning.  This living process challenges each learner to find purpose, incorporate balance, and honor our traditions as we move through every stage of life.  The values and practices we learn will sustain us as we pay tribute to the rich legacy we inherit and allow us to define our character, transforming both our own lives and those in our community.</a:t>
            </a:r>
          </a:p>
          <a:p>
            <a:endParaRPr lang="en-US" dirty="0"/>
          </a:p>
        </p:txBody>
      </p:sp>
      <p:sp>
        <p:nvSpPr>
          <p:cNvPr id="4" name="Slide Number Placeholder 3"/>
          <p:cNvSpPr>
            <a:spLocks noGrp="1"/>
          </p:cNvSpPr>
          <p:nvPr>
            <p:ph type="sldNum" sz="quarter" idx="10"/>
          </p:nvPr>
        </p:nvSpPr>
        <p:spPr/>
        <p:txBody>
          <a:bodyPr/>
          <a:lstStyle/>
          <a:p>
            <a:fld id="{7AE2D0CC-120E-1A45-A2DA-CFEC5935F5BC}" type="slidenum">
              <a:rPr lang="en-US" smtClean="0"/>
              <a:t>10</a:t>
            </a:fld>
            <a:endParaRPr lang="en-US"/>
          </a:p>
        </p:txBody>
      </p:sp>
    </p:spTree>
    <p:extLst>
      <p:ext uri="{BB962C8B-B14F-4D97-AF65-F5344CB8AC3E}">
        <p14:creationId xmlns:p14="http://schemas.microsoft.com/office/powerpoint/2010/main" val="1023188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8F4B175-7277-8F42-B328-1F8D54A65D2C}" type="slidenum">
              <a:rPr lang="en-US" sz="1200"/>
              <a:pPr/>
              <a:t>12</a:t>
            </a:fld>
            <a:endParaRPr lang="en-US" sz="1200"/>
          </a:p>
        </p:txBody>
      </p:sp>
      <p:sp>
        <p:nvSpPr>
          <p:cNvPr id="26521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6521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883A004-196E-4A42-9436-89E34CF0ABF6}" type="slidenum">
              <a:rPr lang="en-US" sz="1200"/>
              <a:pPr/>
              <a:t>13</a:t>
            </a:fld>
            <a:endParaRPr lang="en-US" sz="1200"/>
          </a:p>
        </p:txBody>
      </p:sp>
      <p:sp>
        <p:nvSpPr>
          <p:cNvPr id="1730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8915"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21FCE37-F458-F841-8CFB-1B6833375357}" type="slidenum">
              <a:rPr lang="en-US" sz="1200"/>
              <a:pPr/>
              <a:t>14</a:t>
            </a:fld>
            <a:endParaRPr lang="en-US" sz="1200"/>
          </a:p>
        </p:txBody>
      </p:sp>
      <p:sp>
        <p:nvSpPr>
          <p:cNvPr id="1740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0963"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en-US" smtClean="0"/>
              <a:t>Click to edit Master title style</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05A58D27-0F85-4B68-9827-83238CF8C808}" type="datetimeFigureOut">
              <a:rPr lang="en-US" smtClean="0"/>
              <a:t>11/29/2012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3A2922-2F0E-487C-B055-E4138501705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487987" y="2048256"/>
            <a:ext cx="3427413"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05A58D27-0F85-4B68-9827-83238CF8C808}" type="datetimeFigureOut">
              <a:rPr lang="en-US" smtClean="0"/>
              <a:t>11/29/2012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3A2922-2F0E-487C-B055-E4138501705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05A58D27-0F85-4B68-9827-83238CF8C808}" type="datetimeFigureOut">
              <a:rPr lang="en-US" smtClean="0"/>
              <a:t>11/29/2012</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2980944"/>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6580094" y="188259"/>
            <a:ext cx="2133600" cy="365125"/>
          </a:xfrm>
        </p:spPr>
        <p:txBody>
          <a:bodyPr/>
          <a:lstStyle/>
          <a:p>
            <a:fld id="{05A58D27-0F85-4B68-9827-83238CF8C808}" type="datetimeFigureOut">
              <a:rPr lang="en-US" smtClean="0"/>
              <a:t>11/29/2012</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3986784"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4928616" y="1129553"/>
            <a:ext cx="3986784" cy="2980944"/>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6580094" y="188259"/>
            <a:ext cx="2133600" cy="365125"/>
          </a:xfrm>
        </p:spPr>
        <p:txBody>
          <a:bodyPr/>
          <a:lstStyle/>
          <a:p>
            <a:fld id="{05A58D27-0F85-4B68-9827-83238CF8C808}" type="datetimeFigureOut">
              <a:rPr lang="en-US" smtClean="0"/>
              <a:t>11/29/2012</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6601968"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7543800" y="1129553"/>
            <a:ext cx="1371600" cy="1481328"/>
          </a:xfrm>
        </p:spPr>
        <p:txBody>
          <a:bodyPr>
            <a:normAutofit/>
          </a:bodyPr>
          <a:lstStyle>
            <a:lvl1pPr marL="0" indent="0">
              <a:buNone/>
              <a:defRPr sz="1800"/>
            </a:lvl1pPr>
          </a:lstStyle>
          <a:p>
            <a:r>
              <a:rPr lang="en-US" smtClean="0"/>
              <a:t>Drag picture to placeholder or click icon to add</a:t>
            </a:r>
            <a:endParaRPr/>
          </a:p>
        </p:txBody>
      </p:sp>
      <p:sp>
        <p:nvSpPr>
          <p:cNvPr id="8" name="Picture Placeholder 8"/>
          <p:cNvSpPr>
            <a:spLocks noGrp="1"/>
          </p:cNvSpPr>
          <p:nvPr>
            <p:ph type="pic" sz="quarter" idx="15"/>
          </p:nvPr>
        </p:nvSpPr>
        <p:spPr>
          <a:xfrm>
            <a:off x="7543800" y="2629169"/>
            <a:ext cx="1371600" cy="1481328"/>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5A58D27-0F85-4B68-9827-83238CF8C808}" type="datetimeFigureOut">
              <a:rPr lang="en-US" smtClean="0"/>
              <a:t>11/29/2012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3A2922-2F0E-487C-B055-E41385017056}"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en-US" smtClean="0"/>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5A58D27-0F85-4B68-9827-83238CF8C808}" type="datetimeFigureOut">
              <a:rPr lang="en-US" smtClean="0"/>
              <a:t>11/29/2012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3A2922-2F0E-487C-B055-E41385017056}"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3BD0E70A-4C7E-F647-B9E1-AAB20D231C1D}" type="slidenum">
              <a:rPr lang="en-US"/>
              <a:pPr>
                <a:defRPr/>
              </a:pPr>
              <a:t>‹#›</a:t>
            </a:fld>
            <a:endParaRPr lang="en-US"/>
          </a:p>
        </p:txBody>
      </p:sp>
    </p:spTree>
    <p:extLst>
      <p:ext uri="{BB962C8B-B14F-4D97-AF65-F5344CB8AC3E}">
        <p14:creationId xmlns:p14="http://schemas.microsoft.com/office/powerpoint/2010/main" val="2496536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5A58D27-0F85-4B68-9827-83238CF8C808}" type="datetimeFigureOut">
              <a:rPr lang="en-US" smtClean="0"/>
              <a:t>11/29/2012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3A2922-2F0E-487C-B055-E4138501705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en-US" smtClean="0"/>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05A58D27-0F85-4B68-9827-83238CF8C808}" type="datetimeFigureOut">
              <a:rPr lang="en-US" smtClean="0"/>
              <a:t>11/29/2012</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3886200"/>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A58D27-0F85-4B68-9827-83238CF8C808}" type="datetimeFigureOut">
              <a:rPr lang="en-US" smtClean="0"/>
              <a:t>11/29/2012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3A2922-2F0E-487C-B055-E4138501705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a:xfrm>
            <a:off x="6580094" y="188259"/>
            <a:ext cx="2133600" cy="365125"/>
          </a:xfrm>
        </p:spPr>
        <p:txBody>
          <a:bodyPr/>
          <a:lstStyle/>
          <a:p>
            <a:fld id="{05A58D27-0F85-4B68-9827-83238CF8C808}" type="datetimeFigureOut">
              <a:rPr lang="en-US" smtClean="0"/>
              <a:t>11/29/2012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3A2922-2F0E-487C-B055-E4138501705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a:xfrm>
            <a:off x="6580094" y="188259"/>
            <a:ext cx="2133600" cy="365125"/>
          </a:xfrm>
        </p:spPr>
        <p:txBody>
          <a:bodyPr/>
          <a:lstStyle/>
          <a:p>
            <a:fld id="{05A58D27-0F85-4B68-9827-83238CF8C808}" type="datetimeFigureOut">
              <a:rPr lang="en-US" smtClean="0"/>
              <a:t>11/29/2012</a:t>
            </a:fld>
            <a:endParaRPr lang="en-US"/>
          </a:p>
        </p:txBody>
      </p:sp>
      <p:sp>
        <p:nvSpPr>
          <p:cNvPr id="8" name="Footer Placeholder 7"/>
          <p:cNvSpPr>
            <a:spLocks noGrp="1"/>
          </p:cNvSpPr>
          <p:nvPr>
            <p:ph type="ftr" sz="quarter" idx="11"/>
          </p:nvPr>
        </p:nvSpPr>
        <p:spPr>
          <a:xfrm>
            <a:off x="1120588" y="188259"/>
            <a:ext cx="2895600" cy="365125"/>
          </a:xfrm>
        </p:spPr>
        <p:txBody>
          <a:bodyPr/>
          <a:lstStyle/>
          <a:p>
            <a:endParaRPr lang="en-US"/>
          </a:p>
        </p:txBody>
      </p:sp>
      <p:sp>
        <p:nvSpPr>
          <p:cNvPr id="9" name="Slide Number Placeholder 8"/>
          <p:cNvSpPr>
            <a:spLocks noGrp="1"/>
          </p:cNvSpPr>
          <p:nvPr>
            <p:ph type="sldNum" sz="quarter" idx="12"/>
          </p:nvPr>
        </p:nvSpPr>
        <p:spPr/>
        <p:txBody>
          <a:bodyPr/>
          <a:lstStyle/>
          <a:p>
            <a:fld id="{FA3A2922-2F0E-487C-B055-E41385017056}" type="slidenum">
              <a:rPr lang="en-US" smtClean="0"/>
              <a:t>‹#›</a:t>
            </a:fld>
            <a:endParaRPr lang="en-US"/>
          </a:p>
        </p:txBody>
      </p:sp>
      <p:cxnSp>
        <p:nvCxnSpPr>
          <p:cNvPr id="11" name="Straight Connector 10"/>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5A58D27-0F85-4B68-9827-83238CF8C808}" type="datetimeFigureOut">
              <a:rPr lang="en-US" smtClean="0"/>
              <a:t>11/29/2012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3A2922-2F0E-487C-B055-E4138501705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A58D27-0F85-4B68-9827-83238CF8C808}" type="datetimeFigureOut">
              <a:rPr lang="en-US" smtClean="0"/>
              <a:t>11/29/2012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3A2922-2F0E-487C-B055-E4138501705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05A58D27-0F85-4B68-9827-83238CF8C808}" type="datetimeFigureOut">
              <a:rPr lang="en-US" smtClean="0"/>
              <a:t>11/29/2012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3A2922-2F0E-487C-B055-E4138501705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114424" y="2595562"/>
            <a:ext cx="7610476" cy="36707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80094" y="188259"/>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05A58D27-0F85-4B68-9827-83238CF8C808}" type="datetimeFigureOut">
              <a:rPr lang="en-US" smtClean="0"/>
              <a:t>11/29/2012</a:t>
            </a:fld>
            <a:endParaRPr lang="en-US"/>
          </a:p>
        </p:txBody>
      </p:sp>
      <p:sp>
        <p:nvSpPr>
          <p:cNvPr id="5" name="Footer Placeholder 4"/>
          <p:cNvSpPr>
            <a:spLocks noGrp="1"/>
          </p:cNvSpPr>
          <p:nvPr>
            <p:ph type="ftr" sz="quarter" idx="3"/>
          </p:nvPr>
        </p:nvSpPr>
        <p:spPr>
          <a:xfrm>
            <a:off x="1120588" y="188259"/>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789894" y="656907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FA3A2922-2F0E-487C-B055-E41385017056}" type="slidenum">
              <a:rPr lang="en-US" smtClean="0"/>
              <a:t>‹#›</a:t>
            </a:fld>
            <a:endParaRPr lang="en-US"/>
          </a:p>
        </p:txBody>
      </p:sp>
      <p:sp>
        <p:nvSpPr>
          <p:cNvPr id="7" name="Rectangle 6"/>
          <p:cNvSpPr/>
          <p:nvPr/>
        </p:nvSpPr>
        <p:spPr>
          <a:xfrm>
            <a:off x="914400"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914400"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6.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oleObject" Target="../embeddings/Microsoft_Word_97_-_2003_Document1.doc"/></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0.jpg"/><Relationship Id="rId13" Type="http://schemas.openxmlformats.org/officeDocument/2006/relationships/image" Target="../media/image25.png"/><Relationship Id="rId3" Type="http://schemas.openxmlformats.org/officeDocument/2006/relationships/image" Target="../media/image15.jpeg"/><Relationship Id="rId7" Type="http://schemas.openxmlformats.org/officeDocument/2006/relationships/image" Target="../media/image19.jpeg"/><Relationship Id="rId12" Type="http://schemas.openxmlformats.org/officeDocument/2006/relationships/image" Target="../media/image24.jpeg"/><Relationship Id="rId2" Type="http://schemas.openxmlformats.org/officeDocument/2006/relationships/image" Target="../media/image14.jpeg"/><Relationship Id="rId1" Type="http://schemas.openxmlformats.org/officeDocument/2006/relationships/slideLayout" Target="../slideLayouts/slideLayout8.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jpeg"/><Relationship Id="rId10" Type="http://schemas.openxmlformats.org/officeDocument/2006/relationships/image" Target="../media/image22.emf"/><Relationship Id="rId4" Type="http://schemas.openxmlformats.org/officeDocument/2006/relationships/image" Target="../media/image16.jpeg"/><Relationship Id="rId9" Type="http://schemas.openxmlformats.org/officeDocument/2006/relationships/image" Target="../media/image21.jpg"/></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ini Pic 2.jpg"/>
          <p:cNvPicPr>
            <a:picLocks noChangeAspect="1"/>
          </p:cNvPicPr>
          <p:nvPr/>
        </p:nvPicPr>
        <p:blipFill rotWithShape="1">
          <a:blip r:embed="rId3" cstate="print">
            <a:extLst>
              <a:ext uri="{28A0092B-C50C-407E-A947-70E740481C1C}">
                <a14:useLocalDpi xmlns:a14="http://schemas.microsoft.com/office/drawing/2010/main" val="0"/>
              </a:ext>
            </a:extLst>
          </a:blip>
          <a:srcRect l="5917" t="8191" r="1201" b="47865"/>
          <a:stretch/>
        </p:blipFill>
        <p:spPr>
          <a:xfrm>
            <a:off x="1108347" y="398142"/>
            <a:ext cx="7502253" cy="1506858"/>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3" name="Subtitle 2"/>
          <p:cNvSpPr>
            <a:spLocks noGrp="1"/>
          </p:cNvSpPr>
          <p:nvPr>
            <p:ph type="subTitle" idx="1"/>
          </p:nvPr>
        </p:nvSpPr>
        <p:spPr/>
        <p:txBody>
          <a:bodyPr/>
          <a:lstStyle/>
          <a:p>
            <a:r>
              <a:rPr lang="en-US" dirty="0" smtClean="0"/>
              <a:t>Native Opportunities for Retention and Success in Education</a:t>
            </a:r>
          </a:p>
          <a:p>
            <a:r>
              <a:rPr lang="en-US" dirty="0" smtClean="0"/>
              <a:t>November 29, 2012</a:t>
            </a:r>
            <a:endParaRPr lang="en-US" dirty="0"/>
          </a:p>
        </p:txBody>
      </p:sp>
      <p:sp>
        <p:nvSpPr>
          <p:cNvPr id="2" name="Title 1"/>
          <p:cNvSpPr>
            <a:spLocks noGrp="1"/>
          </p:cNvSpPr>
          <p:nvPr>
            <p:ph type="ctrTitle"/>
          </p:nvPr>
        </p:nvSpPr>
        <p:spPr/>
        <p:txBody>
          <a:bodyPr/>
          <a:lstStyle/>
          <a:p>
            <a:r>
              <a:rPr lang="en-US" dirty="0" smtClean="0"/>
              <a:t>Culturally Responsive Pedagogy</a:t>
            </a:r>
            <a:endParaRPr lang="en-US" dirty="0"/>
          </a:p>
        </p:txBody>
      </p:sp>
      <p:pic>
        <p:nvPicPr>
          <p:cNvPr id="5" name="Picture 4" descr="NWOK.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3200" y="5725582"/>
            <a:ext cx="2286000" cy="1056218"/>
          </a:xfrm>
          <a:prstGeom prst="rect">
            <a:avLst/>
          </a:prstGeom>
        </p:spPr>
      </p:pic>
      <p:pic>
        <p:nvPicPr>
          <p:cNvPr id="6" name="Picture 5" descr="AICE(7).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8348" y="5638800"/>
            <a:ext cx="2452452" cy="1117092"/>
          </a:xfrm>
          <a:prstGeom prst="rect">
            <a:avLst/>
          </a:prstGeom>
        </p:spPr>
      </p:pic>
      <p:pic>
        <p:nvPicPr>
          <p:cNvPr id="7" name="Picture 6" descr="NEO Tutor Log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90800" y="4876800"/>
            <a:ext cx="3937000" cy="1143000"/>
          </a:xfrm>
          <a:prstGeom prst="rect">
            <a:avLst/>
          </a:prstGeom>
        </p:spPr>
      </p:pic>
    </p:spTree>
    <p:extLst>
      <p:ext uri="{BB962C8B-B14F-4D97-AF65-F5344CB8AC3E}">
        <p14:creationId xmlns:p14="http://schemas.microsoft.com/office/powerpoint/2010/main" val="2643823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a:t>
            </a:r>
            <a:endParaRPr lang="en-US" dirty="0"/>
          </a:p>
        </p:txBody>
      </p:sp>
      <p:sp>
        <p:nvSpPr>
          <p:cNvPr id="3" name="Content Placeholder 2"/>
          <p:cNvSpPr>
            <a:spLocks noGrp="1"/>
          </p:cNvSpPr>
          <p:nvPr>
            <p:ph idx="1"/>
          </p:nvPr>
        </p:nvSpPr>
        <p:spPr/>
        <p:txBody>
          <a:bodyPr>
            <a:normAutofit/>
          </a:bodyPr>
          <a:lstStyle/>
          <a:p>
            <a:pPr marL="0" indent="0" algn="ctr">
              <a:buNone/>
            </a:pPr>
            <a:endParaRPr lang="en-US" dirty="0" smtClean="0"/>
          </a:p>
          <a:p>
            <a:pPr marL="0" indent="0" algn="ctr">
              <a:buNone/>
            </a:pPr>
            <a:endParaRPr lang="en-US" dirty="0"/>
          </a:p>
          <a:p>
            <a:pPr marL="0" indent="0" algn="ctr">
              <a:buNone/>
            </a:pPr>
            <a:r>
              <a:rPr lang="en-US" sz="4000" b="1" i="1" dirty="0" smtClean="0"/>
              <a:t>Lifelong Learning</a:t>
            </a:r>
          </a:p>
          <a:p>
            <a:pPr marL="0" indent="0" algn="ctr">
              <a:buNone/>
            </a:pPr>
            <a:endParaRPr lang="en-US" sz="4000" dirty="0"/>
          </a:p>
        </p:txBody>
      </p:sp>
    </p:spTree>
    <p:extLst>
      <p:ext uri="{BB962C8B-B14F-4D97-AF65-F5344CB8AC3E}">
        <p14:creationId xmlns:p14="http://schemas.microsoft.com/office/powerpoint/2010/main" val="3209907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6713" y="88900"/>
            <a:ext cx="4929187" cy="63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Tree>
    <p:extLst>
      <p:ext uri="{BB962C8B-B14F-4D97-AF65-F5344CB8AC3E}">
        <p14:creationId xmlns:p14="http://schemas.microsoft.com/office/powerpoint/2010/main" val="1239601160"/>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descr="NativeSci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0"/>
            <a:ext cx="53228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51805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71463"/>
            <a:ext cx="8686800" cy="598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22750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991600" cy="681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00" y="228600"/>
            <a:ext cx="8940800" cy="6400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0110339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27677" y="3726924"/>
            <a:ext cx="1465628" cy="369332"/>
          </a:xfrm>
          <a:prstGeom prst="rect">
            <a:avLst/>
          </a:prstGeom>
          <a:noFill/>
        </p:spPr>
        <p:txBody>
          <a:bodyPr wrap="none" rtlCol="0">
            <a:spAutoFit/>
          </a:bodyPr>
          <a:lstStyle/>
          <a:p>
            <a:r>
              <a:rPr lang="en-US" dirty="0" smtClean="0"/>
              <a:t>NEO Values</a:t>
            </a:r>
            <a:endParaRPr lang="en-US" dirty="0"/>
          </a:p>
        </p:txBody>
      </p:sp>
    </p:spTree>
    <p:extLst>
      <p:ext uri="{BB962C8B-B14F-4D97-AF65-F5344CB8AC3E}">
        <p14:creationId xmlns:p14="http://schemas.microsoft.com/office/powerpoint/2010/main" val="2637948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sz="quarter"/>
          </p:nvPr>
        </p:nvSpPr>
        <p:spPr>
          <a:xfrm>
            <a:off x="457200" y="609600"/>
            <a:ext cx="7772400" cy="1143000"/>
          </a:xfrm>
        </p:spPr>
        <p:txBody>
          <a:bodyPr>
            <a:normAutofit fontScale="90000"/>
          </a:bodyPr>
          <a:lstStyle/>
          <a:p>
            <a:pPr eaLnBrk="1" hangingPunct="1"/>
            <a:r>
              <a:rPr lang="en-US">
                <a:latin typeface="Arial" charset="0"/>
                <a:ea typeface="ＭＳ Ｐゴシック" charset="0"/>
                <a:cs typeface="ＭＳ Ｐゴシック" charset="0"/>
              </a:rPr>
              <a:t>Application of Standards Model</a:t>
            </a:r>
          </a:p>
        </p:txBody>
      </p:sp>
      <p:sp>
        <p:nvSpPr>
          <p:cNvPr id="220163" name="Text Box 3"/>
          <p:cNvSpPr txBox="1">
            <a:spLocks noChangeArrowheads="1"/>
          </p:cNvSpPr>
          <p:nvPr/>
        </p:nvSpPr>
        <p:spPr bwMode="auto">
          <a:xfrm>
            <a:off x="914400" y="2895600"/>
            <a:ext cx="2590800" cy="126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400"/>
              <a:t>Input/Output</a:t>
            </a:r>
          </a:p>
          <a:p>
            <a:pPr>
              <a:spcBef>
                <a:spcPct val="50000"/>
              </a:spcBef>
              <a:defRPr/>
            </a:pPr>
            <a:r>
              <a:rPr lang="en-US" sz="1400"/>
              <a:t>Process/Content</a:t>
            </a:r>
          </a:p>
          <a:p>
            <a:pPr>
              <a:spcBef>
                <a:spcPct val="50000"/>
              </a:spcBef>
              <a:defRPr/>
            </a:pPr>
            <a:r>
              <a:rPr lang="en-US" sz="1400"/>
              <a:t>Strategy/Accountability</a:t>
            </a:r>
          </a:p>
          <a:p>
            <a:pPr>
              <a:spcBef>
                <a:spcPct val="50000"/>
              </a:spcBef>
              <a:defRPr/>
            </a:pPr>
            <a:r>
              <a:rPr lang="en-US" sz="1400"/>
              <a:t>Standards/Standardization</a:t>
            </a:r>
          </a:p>
        </p:txBody>
      </p:sp>
      <p:graphicFrame>
        <p:nvGraphicFramePr>
          <p:cNvPr id="62467" name="Object 4"/>
          <p:cNvGraphicFramePr>
            <a:graphicFrameLocks noChangeAspect="1"/>
          </p:cNvGraphicFramePr>
          <p:nvPr/>
        </p:nvGraphicFramePr>
        <p:xfrm>
          <a:off x="2439988" y="1905000"/>
          <a:ext cx="4076700" cy="2425700"/>
        </p:xfrm>
        <a:graphic>
          <a:graphicData uri="http://schemas.openxmlformats.org/presentationml/2006/ole">
            <mc:AlternateContent xmlns:mc="http://schemas.openxmlformats.org/markup-compatibility/2006">
              <mc:Choice xmlns:v="urn:schemas-microsoft-com:vml" Requires="v">
                <p:oleObj spid="_x0000_s9221" name="Document" r:id="rId4" imgW="4076700" imgH="2425700" progId="Word.Document.8">
                  <p:embed/>
                </p:oleObj>
              </mc:Choice>
              <mc:Fallback>
                <p:oleObj name="Document" r:id="rId4" imgW="4076700" imgH="242570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9988" y="1905000"/>
                        <a:ext cx="4076700" cy="2425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953110597"/>
      </p:ext>
    </p:extLst>
  </p:cSld>
  <p:clrMapOvr>
    <a:masterClrMapping/>
  </p:clrMapOvr>
  <p:transition advTm="8000">
    <p:comb/>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a:xfrm>
            <a:off x="0" y="228600"/>
            <a:ext cx="9144000" cy="1143000"/>
          </a:xfrm>
        </p:spPr>
        <p:txBody>
          <a:bodyPr>
            <a:normAutofit fontScale="90000"/>
          </a:bodyPr>
          <a:lstStyle/>
          <a:p>
            <a:pPr eaLnBrk="1" hangingPunct="1"/>
            <a:r>
              <a:rPr lang="en-US" sz="4000">
                <a:latin typeface="Arial" charset="0"/>
                <a:ea typeface="ＭＳ Ｐゴシック" charset="0"/>
                <a:cs typeface="ＭＳ Ｐゴシック" charset="0"/>
              </a:rPr>
              <a:t>Alaska Cultural Standards: Students</a:t>
            </a:r>
            <a:endParaRPr lang="en-US">
              <a:latin typeface="Arial" charset="0"/>
              <a:ea typeface="ＭＳ Ｐゴシック" charset="0"/>
              <a:cs typeface="ＭＳ Ｐゴシック" charset="0"/>
            </a:endParaRPr>
          </a:p>
        </p:txBody>
      </p:sp>
      <p:sp>
        <p:nvSpPr>
          <p:cNvPr id="68610" name="Rectangle 3"/>
          <p:cNvSpPr>
            <a:spLocks noGrp="1" noChangeArrowheads="1"/>
          </p:cNvSpPr>
          <p:nvPr>
            <p:ph type="body" sz="half" idx="1"/>
          </p:nvPr>
        </p:nvSpPr>
        <p:spPr>
          <a:xfrm>
            <a:off x="228600" y="1600200"/>
            <a:ext cx="4033838" cy="4498975"/>
          </a:xfrm>
        </p:spPr>
        <p:txBody>
          <a:bodyPr/>
          <a:lstStyle/>
          <a:p>
            <a:pPr marL="533400" indent="-533400" eaLnBrk="1" hangingPunct="1">
              <a:buFont typeface="Wingdings" charset="0"/>
              <a:buNone/>
            </a:pPr>
            <a:r>
              <a:rPr lang="en-US" u="sng">
                <a:latin typeface="Arial" charset="0"/>
                <a:ea typeface="ＭＳ Ｐゴシック" charset="0"/>
                <a:cs typeface="ＭＳ Ｐゴシック" charset="0"/>
              </a:rPr>
              <a:t>Assertion</a:t>
            </a:r>
            <a:r>
              <a:rPr lang="en-US">
                <a:latin typeface="Arial" charset="0"/>
                <a:ea typeface="ＭＳ Ｐゴシック" charset="0"/>
                <a:cs typeface="ＭＳ Ｐゴシック" charset="0"/>
              </a:rPr>
              <a:t>:</a:t>
            </a:r>
          </a:p>
          <a:p>
            <a:pPr marL="533400" indent="-533400" eaLnBrk="1" hangingPunct="1">
              <a:buFont typeface="Wingdings" charset="0"/>
              <a:buNone/>
            </a:pPr>
            <a:endParaRPr lang="en-US">
              <a:latin typeface="Arial" charset="0"/>
              <a:ea typeface="ＭＳ Ｐゴシック" charset="0"/>
              <a:cs typeface="ＭＳ Ｐゴシック" charset="0"/>
            </a:endParaRPr>
          </a:p>
          <a:p>
            <a:pPr marL="533400" indent="-533400" eaLnBrk="1" hangingPunct="1">
              <a:buFont typeface="Times" charset="0"/>
              <a:buAutoNum type="alphaUcPeriod"/>
            </a:pPr>
            <a:r>
              <a:rPr lang="en-US">
                <a:latin typeface="Arial" charset="0"/>
                <a:ea typeface="ＭＳ Ｐゴシック" charset="0"/>
                <a:cs typeface="ＭＳ Ｐゴシック" charset="0"/>
              </a:rPr>
              <a:t>Culturally knowledgeable students are well grounded in the cultural heritage and traditions of their community</a:t>
            </a:r>
            <a:endParaRPr lang="en-US" b="1">
              <a:latin typeface="Arial" charset="0"/>
              <a:ea typeface="ＭＳ Ｐゴシック" charset="0"/>
              <a:cs typeface="ＭＳ Ｐゴシック" charset="0"/>
            </a:endParaRPr>
          </a:p>
        </p:txBody>
      </p:sp>
      <p:sp>
        <p:nvSpPr>
          <p:cNvPr id="68611" name="Rectangle 4"/>
          <p:cNvSpPr>
            <a:spLocks noGrp="1" noChangeArrowheads="1"/>
          </p:cNvSpPr>
          <p:nvPr>
            <p:ph type="body" sz="half" idx="2"/>
          </p:nvPr>
        </p:nvSpPr>
        <p:spPr>
          <a:xfrm>
            <a:off x="4419600" y="1600200"/>
            <a:ext cx="4491038" cy="4572000"/>
          </a:xfrm>
        </p:spPr>
        <p:txBody>
          <a:bodyPr>
            <a:normAutofit fontScale="92500" lnSpcReduction="10000"/>
          </a:bodyPr>
          <a:lstStyle/>
          <a:p>
            <a:pPr marL="457200" indent="-457200" eaLnBrk="1" hangingPunct="1">
              <a:lnSpc>
                <a:spcPct val="90000"/>
              </a:lnSpc>
              <a:buFont typeface="Wingdings" charset="0"/>
              <a:buNone/>
            </a:pPr>
            <a:r>
              <a:rPr lang="en-US" sz="2000" u="sng">
                <a:latin typeface="Arial" charset="0"/>
                <a:ea typeface="ＭＳ Ｐゴシック" charset="0"/>
                <a:cs typeface="ＭＳ Ｐゴシック" charset="0"/>
              </a:rPr>
              <a:t>Indicators</a:t>
            </a:r>
            <a:r>
              <a:rPr lang="en-US" sz="2000">
                <a:latin typeface="Arial" charset="0"/>
                <a:ea typeface="ＭＳ Ｐゴシック" charset="0"/>
                <a:cs typeface="ＭＳ Ｐゴシック" charset="0"/>
              </a:rPr>
              <a:t>: Students who meet this standard are able to:</a:t>
            </a:r>
          </a:p>
          <a:p>
            <a:pPr marL="457200" indent="-457200" eaLnBrk="1" hangingPunct="1">
              <a:lnSpc>
                <a:spcPct val="90000"/>
              </a:lnSpc>
              <a:buFont typeface="Wingdings" charset="0"/>
              <a:buNone/>
            </a:pPr>
            <a:endParaRPr lang="en-US" sz="2000">
              <a:latin typeface="Arial" charset="0"/>
              <a:ea typeface="ＭＳ Ｐゴシック" charset="0"/>
              <a:cs typeface="ＭＳ Ｐゴシック" charset="0"/>
            </a:endParaRPr>
          </a:p>
          <a:p>
            <a:pPr marL="457200" indent="-457200" eaLnBrk="1" hangingPunct="1">
              <a:lnSpc>
                <a:spcPct val="90000"/>
              </a:lnSpc>
              <a:buFont typeface="Times" charset="0"/>
              <a:buAutoNum type="arabicParenR"/>
            </a:pPr>
            <a:r>
              <a:rPr lang="en-US" sz="1600">
                <a:latin typeface="Arial" charset="0"/>
                <a:ea typeface="ＭＳ Ｐゴシック" charset="0"/>
                <a:cs typeface="ＭＳ Ｐゴシック" charset="0"/>
              </a:rPr>
              <a:t>assume responsibility for their role in relation to the well-being of the cultural community and their life-long obligations as a community member;</a:t>
            </a:r>
          </a:p>
          <a:p>
            <a:pPr marL="457200" indent="-457200" eaLnBrk="1" hangingPunct="1">
              <a:lnSpc>
                <a:spcPct val="90000"/>
              </a:lnSpc>
              <a:buFont typeface="Times" charset="0"/>
              <a:buAutoNum type="arabicParenR"/>
            </a:pPr>
            <a:r>
              <a:rPr lang="en-US" sz="1600">
                <a:latin typeface="Arial" charset="0"/>
                <a:ea typeface="ＭＳ Ｐゴシック" charset="0"/>
                <a:cs typeface="ＭＳ Ｐゴシック" charset="0"/>
              </a:rPr>
              <a:t>recount their own genealogy and family history;</a:t>
            </a:r>
          </a:p>
          <a:p>
            <a:pPr marL="457200" indent="-457200" eaLnBrk="1" hangingPunct="1">
              <a:lnSpc>
                <a:spcPct val="90000"/>
              </a:lnSpc>
              <a:buFont typeface="Times" charset="0"/>
              <a:buAutoNum type="arabicParenR"/>
            </a:pPr>
            <a:r>
              <a:rPr lang="en-US" sz="1600">
                <a:latin typeface="Arial" charset="0"/>
                <a:ea typeface="ＭＳ Ｐゴシック" charset="0"/>
                <a:cs typeface="ＭＳ Ｐゴシック" charset="0"/>
              </a:rPr>
              <a:t>acquire and pass on the traditions of their community through oral and written history;</a:t>
            </a:r>
          </a:p>
          <a:p>
            <a:pPr marL="457200" indent="-457200" eaLnBrk="1" hangingPunct="1">
              <a:lnSpc>
                <a:spcPct val="90000"/>
              </a:lnSpc>
              <a:buFont typeface="Times" charset="0"/>
              <a:buAutoNum type="arabicParenR"/>
            </a:pPr>
            <a:r>
              <a:rPr lang="en-US" sz="1600">
                <a:latin typeface="Arial" charset="0"/>
                <a:ea typeface="ＭＳ Ｐゴシック" charset="0"/>
                <a:cs typeface="ＭＳ Ｐゴシック" charset="0"/>
              </a:rPr>
              <a:t>practice their traditional responsibilities to the surrounding environment;</a:t>
            </a:r>
          </a:p>
          <a:p>
            <a:pPr marL="457200" indent="-457200" eaLnBrk="1" hangingPunct="1">
              <a:lnSpc>
                <a:spcPct val="90000"/>
              </a:lnSpc>
              <a:buFont typeface="Times" charset="0"/>
              <a:buAutoNum type="arabicParenR"/>
            </a:pPr>
            <a:r>
              <a:rPr lang="en-US" sz="1600">
                <a:latin typeface="Arial" charset="0"/>
                <a:ea typeface="ＭＳ Ｐゴシック" charset="0"/>
                <a:cs typeface="ＭＳ Ｐゴシック" charset="0"/>
              </a:rPr>
              <a:t>etc.</a:t>
            </a:r>
          </a:p>
          <a:p>
            <a:pPr marL="457200" indent="-457200" eaLnBrk="1" hangingPunct="1">
              <a:lnSpc>
                <a:spcPct val="90000"/>
              </a:lnSpc>
              <a:buFont typeface="Wingdings" charset="0"/>
              <a:buNone/>
            </a:pPr>
            <a:endParaRPr lang="en-US" sz="2000">
              <a:latin typeface="Arial" charset="0"/>
              <a:ea typeface="ＭＳ Ｐゴシック" charset="0"/>
              <a:cs typeface="ＭＳ Ｐゴシック" charset="0"/>
            </a:endParaRPr>
          </a:p>
        </p:txBody>
      </p:sp>
    </p:spTree>
    <p:extLst>
      <p:ext uri="{BB962C8B-B14F-4D97-AF65-F5344CB8AC3E}">
        <p14:creationId xmlns:p14="http://schemas.microsoft.com/office/powerpoint/2010/main" val="2700259612"/>
      </p:ext>
    </p:extLst>
  </p:cSld>
  <p:clrMapOvr>
    <a:masterClrMapping/>
  </p:clrMapOvr>
  <p:transition advTm="8000">
    <p:comb/>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a:xfrm>
            <a:off x="381000" y="609600"/>
            <a:ext cx="7772400" cy="1143000"/>
          </a:xfrm>
        </p:spPr>
        <p:txBody>
          <a:bodyPr>
            <a:normAutofit fontScale="90000"/>
          </a:bodyPr>
          <a:lstStyle/>
          <a:p>
            <a:pPr eaLnBrk="1" hangingPunct="1"/>
            <a:r>
              <a:rPr lang="en-US" sz="4000">
                <a:latin typeface="Arial" charset="0"/>
                <a:ea typeface="ＭＳ Ｐゴシック" charset="0"/>
                <a:cs typeface="ＭＳ Ｐゴシック" charset="0"/>
              </a:rPr>
              <a:t>Curricular Elements in Traditional Knowledge</a:t>
            </a:r>
          </a:p>
        </p:txBody>
      </p:sp>
      <p:sp>
        <p:nvSpPr>
          <p:cNvPr id="79874" name="Rectangle 3"/>
          <p:cNvSpPr>
            <a:spLocks noGrp="1" noChangeArrowheads="1"/>
          </p:cNvSpPr>
          <p:nvPr>
            <p:ph type="body" sz="half" idx="1"/>
          </p:nvPr>
        </p:nvSpPr>
        <p:spPr>
          <a:xfrm>
            <a:off x="685800" y="2743200"/>
            <a:ext cx="3810000" cy="4114800"/>
          </a:xfrm>
        </p:spPr>
        <p:txBody>
          <a:bodyPr>
            <a:normAutofit fontScale="62500" lnSpcReduction="20000"/>
          </a:bodyPr>
          <a:lstStyle/>
          <a:p>
            <a:pPr eaLnBrk="1" hangingPunct="1"/>
            <a:r>
              <a:rPr lang="en-US" sz="1800">
                <a:latin typeface="Arial" charset="0"/>
                <a:ea typeface="ＭＳ Ｐゴシック" charset="0"/>
                <a:cs typeface="ＭＳ Ｐゴシック" charset="0"/>
              </a:rPr>
              <a:t>Weather forecasting</a:t>
            </a:r>
          </a:p>
          <a:p>
            <a:pPr eaLnBrk="1" hangingPunct="1"/>
            <a:r>
              <a:rPr lang="en-US" sz="1800">
                <a:latin typeface="Arial" charset="0"/>
                <a:ea typeface="ＭＳ Ｐゴシック" charset="0"/>
                <a:cs typeface="ＭＳ Ｐゴシック" charset="0"/>
              </a:rPr>
              <a:t>Animal behavior</a:t>
            </a:r>
          </a:p>
          <a:p>
            <a:pPr eaLnBrk="1" hangingPunct="1"/>
            <a:r>
              <a:rPr lang="en-US" sz="1800">
                <a:latin typeface="Arial" charset="0"/>
                <a:ea typeface="ＭＳ Ｐゴシック" charset="0"/>
                <a:cs typeface="ＭＳ Ｐゴシック" charset="0"/>
              </a:rPr>
              <a:t>Navigation skills</a:t>
            </a:r>
          </a:p>
          <a:p>
            <a:pPr eaLnBrk="1" hangingPunct="1"/>
            <a:r>
              <a:rPr lang="en-US" sz="1800">
                <a:latin typeface="Arial" charset="0"/>
                <a:ea typeface="ＭＳ Ｐゴシック" charset="0"/>
                <a:cs typeface="ＭＳ Ｐゴシック" charset="0"/>
              </a:rPr>
              <a:t>Observation skills</a:t>
            </a:r>
          </a:p>
          <a:p>
            <a:pPr eaLnBrk="1" hangingPunct="1"/>
            <a:r>
              <a:rPr lang="en-US" sz="1800">
                <a:latin typeface="Arial" charset="0"/>
                <a:ea typeface="ＭＳ Ｐゴシック" charset="0"/>
                <a:cs typeface="ＭＳ Ｐゴシック" charset="0"/>
              </a:rPr>
              <a:t>Pattern recognition</a:t>
            </a:r>
          </a:p>
          <a:p>
            <a:pPr eaLnBrk="1" hangingPunct="1"/>
            <a:r>
              <a:rPr lang="en-US" sz="1800">
                <a:latin typeface="Arial" charset="0"/>
                <a:ea typeface="ＭＳ Ｐゴシック" charset="0"/>
                <a:cs typeface="ＭＳ Ｐゴシック" charset="0"/>
              </a:rPr>
              <a:t>Seasonal changes/cycles</a:t>
            </a:r>
          </a:p>
          <a:p>
            <a:pPr eaLnBrk="1" hangingPunct="1"/>
            <a:r>
              <a:rPr lang="en-US" sz="1800">
                <a:latin typeface="Arial" charset="0"/>
                <a:ea typeface="ＭＳ Ｐゴシック" charset="0"/>
                <a:cs typeface="ＭＳ Ｐゴシック" charset="0"/>
              </a:rPr>
              <a:t>Edible plants/diet/nutrition</a:t>
            </a:r>
          </a:p>
          <a:p>
            <a:pPr eaLnBrk="1" hangingPunct="1"/>
            <a:r>
              <a:rPr lang="en-US" sz="1800">
                <a:latin typeface="Arial" charset="0"/>
                <a:ea typeface="ＭＳ Ｐゴシック" charset="0"/>
                <a:cs typeface="ＭＳ Ｐゴシック" charset="0"/>
              </a:rPr>
              <a:t>Food preservation/preparation</a:t>
            </a:r>
          </a:p>
          <a:p>
            <a:pPr eaLnBrk="1" hangingPunct="1"/>
            <a:r>
              <a:rPr lang="en-US" sz="1800">
                <a:latin typeface="Arial" charset="0"/>
                <a:ea typeface="ＭＳ Ｐゴシック" charset="0"/>
                <a:cs typeface="ＭＳ Ｐゴシック" charset="0"/>
              </a:rPr>
              <a:t>Rules of survival/safety</a:t>
            </a:r>
          </a:p>
          <a:p>
            <a:pPr eaLnBrk="1" hangingPunct="1"/>
            <a:r>
              <a:rPr lang="en-US" sz="1800">
                <a:latin typeface="Arial" charset="0"/>
                <a:ea typeface="ＭＳ Ｐゴシック" charset="0"/>
                <a:cs typeface="ＭＳ Ｐゴシック" charset="0"/>
              </a:rPr>
              <a:t>Medicinal plants/herbal knowledge</a:t>
            </a:r>
          </a:p>
          <a:p>
            <a:pPr eaLnBrk="1" hangingPunct="1"/>
            <a:r>
              <a:rPr lang="en-US" sz="1800">
                <a:latin typeface="Arial" charset="0"/>
                <a:ea typeface="ＭＳ Ｐゴシック" charset="0"/>
                <a:cs typeface="ＭＳ Ｐゴシック" charset="0"/>
              </a:rPr>
              <a:t>Star knowledge/constellations</a:t>
            </a:r>
          </a:p>
          <a:p>
            <a:pPr eaLnBrk="1" hangingPunct="1"/>
            <a:endParaRPr lang="en-US" sz="2400">
              <a:latin typeface="Arial" charset="0"/>
              <a:ea typeface="ＭＳ Ｐゴシック" charset="0"/>
              <a:cs typeface="ＭＳ Ｐゴシック" charset="0"/>
            </a:endParaRPr>
          </a:p>
        </p:txBody>
      </p:sp>
      <p:sp>
        <p:nvSpPr>
          <p:cNvPr id="79875" name="Rectangle 5"/>
          <p:cNvSpPr>
            <a:spLocks noGrp="1" noChangeArrowheads="1"/>
          </p:cNvSpPr>
          <p:nvPr>
            <p:ph type="body" sz="half" idx="2"/>
          </p:nvPr>
        </p:nvSpPr>
        <p:spPr>
          <a:xfrm>
            <a:off x="4724400" y="2743200"/>
            <a:ext cx="3810000" cy="4114800"/>
          </a:xfrm>
        </p:spPr>
        <p:txBody>
          <a:bodyPr>
            <a:normAutofit fontScale="62500" lnSpcReduction="20000"/>
          </a:bodyPr>
          <a:lstStyle/>
          <a:p>
            <a:pPr eaLnBrk="1" hangingPunct="1"/>
            <a:r>
              <a:rPr lang="en-US" sz="1800">
                <a:latin typeface="Arial" charset="0"/>
                <a:ea typeface="ＭＳ Ｐゴシック" charset="0"/>
                <a:cs typeface="ＭＳ Ｐゴシック" charset="0"/>
              </a:rPr>
              <a:t>Language/terminology/concepts </a:t>
            </a:r>
          </a:p>
          <a:p>
            <a:pPr eaLnBrk="1" hangingPunct="1"/>
            <a:r>
              <a:rPr lang="en-US" sz="1800">
                <a:latin typeface="Arial" charset="0"/>
                <a:ea typeface="ＭＳ Ｐゴシック" charset="0"/>
                <a:cs typeface="ＭＳ Ｐゴシック" charset="0"/>
              </a:rPr>
              <a:t>Counting/measurement/estimation</a:t>
            </a:r>
          </a:p>
          <a:p>
            <a:pPr eaLnBrk="1" hangingPunct="1"/>
            <a:r>
              <a:rPr lang="en-US" sz="1800">
                <a:latin typeface="Arial" charset="0"/>
                <a:ea typeface="ＭＳ Ｐゴシック" charset="0"/>
                <a:cs typeface="ＭＳ Ｐゴシック" charset="0"/>
              </a:rPr>
              <a:t>Clothing design/insulation</a:t>
            </a:r>
          </a:p>
          <a:p>
            <a:pPr eaLnBrk="1" hangingPunct="1"/>
            <a:r>
              <a:rPr lang="en-US" sz="1800">
                <a:latin typeface="Arial" charset="0"/>
                <a:ea typeface="ＭＳ Ｐゴシック" charset="0"/>
                <a:cs typeface="ＭＳ Ｐゴシック" charset="0"/>
              </a:rPr>
              <a:t>Tools/technology</a:t>
            </a:r>
          </a:p>
          <a:p>
            <a:pPr eaLnBrk="1" hangingPunct="1"/>
            <a:r>
              <a:rPr lang="en-US" sz="1800">
                <a:latin typeface="Arial" charset="0"/>
                <a:ea typeface="ＭＳ Ｐゴシック" charset="0"/>
                <a:cs typeface="ＭＳ Ｐゴシック" charset="0"/>
              </a:rPr>
              <a:t>Building design/materials</a:t>
            </a:r>
          </a:p>
          <a:p>
            <a:pPr eaLnBrk="1" hangingPunct="1"/>
            <a:r>
              <a:rPr lang="en-US" sz="1800">
                <a:latin typeface="Arial" charset="0"/>
                <a:ea typeface="ＭＳ Ｐゴシック" charset="0"/>
                <a:cs typeface="ＭＳ Ｐゴシック" charset="0"/>
              </a:rPr>
              <a:t>Transportation</a:t>
            </a:r>
          </a:p>
          <a:p>
            <a:pPr eaLnBrk="1" hangingPunct="1"/>
            <a:r>
              <a:rPr lang="en-US" sz="1800">
                <a:latin typeface="Arial" charset="0"/>
                <a:ea typeface="ＭＳ Ｐゴシック" charset="0"/>
                <a:cs typeface="ＭＳ Ｐゴシック" charset="0"/>
              </a:rPr>
              <a:t>Genealogy</a:t>
            </a:r>
          </a:p>
          <a:p>
            <a:pPr eaLnBrk="1" hangingPunct="1"/>
            <a:r>
              <a:rPr lang="en-US" sz="1800">
                <a:latin typeface="Arial" charset="0"/>
                <a:ea typeface="ＭＳ Ｐゴシック" charset="0"/>
                <a:cs typeface="ＭＳ Ｐゴシック" charset="0"/>
              </a:rPr>
              <a:t>Waste disposal</a:t>
            </a:r>
          </a:p>
          <a:p>
            <a:pPr eaLnBrk="1" hangingPunct="1"/>
            <a:r>
              <a:rPr lang="en-US" sz="1800">
                <a:latin typeface="Arial" charset="0"/>
                <a:ea typeface="ＭＳ Ｐゴシック" charset="0"/>
                <a:cs typeface="ＭＳ Ｐゴシック" charset="0"/>
              </a:rPr>
              <a:t>Fire/heating/cooking</a:t>
            </a:r>
          </a:p>
          <a:p>
            <a:pPr eaLnBrk="1" hangingPunct="1"/>
            <a:r>
              <a:rPr lang="en-US" sz="1800">
                <a:latin typeface="Arial" charset="0"/>
                <a:ea typeface="ＭＳ Ｐゴシック" charset="0"/>
                <a:cs typeface="ＭＳ Ｐゴシック" charset="0"/>
              </a:rPr>
              <a:t>Hunting/fishing/trapping</a:t>
            </a:r>
          </a:p>
          <a:p>
            <a:pPr eaLnBrk="1" hangingPunct="1"/>
            <a:r>
              <a:rPr lang="en-US" sz="1800">
                <a:latin typeface="Arial" charset="0"/>
                <a:ea typeface="ＭＳ Ｐゴシック" charset="0"/>
                <a:cs typeface="ＭＳ Ｐゴシック" charset="0"/>
              </a:rPr>
              <a:t>Weapons</a:t>
            </a:r>
          </a:p>
          <a:p>
            <a:pPr eaLnBrk="1" hangingPunct="1"/>
            <a:endParaRPr lang="en-US" sz="2400">
              <a:latin typeface="Arial" charset="0"/>
              <a:ea typeface="ＭＳ Ｐゴシック" charset="0"/>
              <a:cs typeface="ＭＳ Ｐゴシック" charset="0"/>
            </a:endParaRPr>
          </a:p>
        </p:txBody>
      </p:sp>
    </p:spTree>
    <p:extLst>
      <p:ext uri="{BB962C8B-B14F-4D97-AF65-F5344CB8AC3E}">
        <p14:creationId xmlns:p14="http://schemas.microsoft.com/office/powerpoint/2010/main" val="3373682736"/>
      </p:ext>
    </p:extLst>
  </p:cSld>
  <p:clrMapOvr>
    <a:masterClrMapping/>
  </p:clrMapOvr>
  <p:transition advTm="8000">
    <p:comb/>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Rot="1" noChangeArrowheads="1"/>
          </p:cNvSpPr>
          <p:nvPr>
            <p:ph type="title"/>
          </p:nvPr>
        </p:nvSpPr>
        <p:spPr>
          <a:xfrm>
            <a:off x="228600" y="304800"/>
            <a:ext cx="8686800" cy="1143000"/>
          </a:xfrm>
        </p:spPr>
        <p:txBody>
          <a:bodyPr>
            <a:normAutofit fontScale="90000"/>
          </a:bodyPr>
          <a:lstStyle/>
          <a:p>
            <a:pPr eaLnBrk="1" hangingPunct="1"/>
            <a:r>
              <a:rPr lang="en-US" sz="3600">
                <a:latin typeface="Arial" charset="0"/>
                <a:ea typeface="ＭＳ Ｐゴシック" charset="0"/>
                <a:cs typeface="ＭＳ Ｐゴシック" charset="0"/>
              </a:rPr>
              <a:t>Indigenous Knowledge/Western Science</a:t>
            </a:r>
            <a:endParaRPr lang="en-US">
              <a:latin typeface="Arial" charset="0"/>
              <a:ea typeface="ＭＳ Ｐゴシック" charset="0"/>
              <a:cs typeface="ＭＳ Ｐゴシック" charset="0"/>
            </a:endParaRPr>
          </a:p>
        </p:txBody>
      </p:sp>
      <p:pic>
        <p:nvPicPr>
          <p:cNvPr id="84994" name="Picture 9"/>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057400" y="1447800"/>
            <a:ext cx="5410200" cy="5191125"/>
          </a:xfrm>
        </p:spPr>
      </p:pic>
    </p:spTree>
    <p:extLst>
      <p:ext uri="{BB962C8B-B14F-4D97-AF65-F5344CB8AC3E}">
        <p14:creationId xmlns:p14="http://schemas.microsoft.com/office/powerpoint/2010/main" val="37280690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Barnhardt &amp; </a:t>
            </a:r>
            <a:r>
              <a:rPr lang="en-US" dirty="0" err="1" smtClean="0"/>
              <a:t>Kawagley</a:t>
            </a:r>
            <a:endParaRPr lang="en-US" dirty="0"/>
          </a:p>
        </p:txBody>
      </p:sp>
      <p:sp>
        <p:nvSpPr>
          <p:cNvPr id="3" name="Content Placeholder 2"/>
          <p:cNvSpPr>
            <a:spLocks noGrp="1"/>
          </p:cNvSpPr>
          <p:nvPr>
            <p:ph idx="1"/>
          </p:nvPr>
        </p:nvSpPr>
        <p:spPr/>
        <p:txBody>
          <a:bodyPr/>
          <a:lstStyle/>
          <a:p>
            <a:pPr marL="0" indent="0" algn="ctr">
              <a:buNone/>
            </a:pPr>
            <a:r>
              <a:rPr lang="en-US" dirty="0" smtClean="0"/>
              <a:t>“knowing” and “understanding”</a:t>
            </a:r>
          </a:p>
          <a:p>
            <a:pPr marL="0" indent="0" algn="ctr">
              <a:buNone/>
            </a:pPr>
            <a:endParaRPr lang="en-US" dirty="0"/>
          </a:p>
          <a:p>
            <a:pPr marL="0" indent="0" algn="ctr">
              <a:buNone/>
            </a:pPr>
            <a:r>
              <a:rPr lang="en-US" dirty="0" smtClean="0"/>
              <a:t>Inter-tribal consensus</a:t>
            </a:r>
          </a:p>
          <a:p>
            <a:pPr marL="0" indent="0" algn="ctr">
              <a:buNone/>
            </a:pPr>
            <a:endParaRPr lang="en-US" dirty="0"/>
          </a:p>
          <a:p>
            <a:pPr marL="0" indent="0" algn="ctr">
              <a:buNone/>
            </a:pPr>
            <a:r>
              <a:rPr lang="en-US" dirty="0" smtClean="0"/>
              <a:t>generalization</a:t>
            </a:r>
            <a:endParaRPr lang="en-US" dirty="0"/>
          </a:p>
        </p:txBody>
      </p:sp>
    </p:spTree>
    <p:extLst>
      <p:ext uri="{BB962C8B-B14F-4D97-AF65-F5344CB8AC3E}">
        <p14:creationId xmlns:p14="http://schemas.microsoft.com/office/powerpoint/2010/main" val="2804527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Comanche Centered Education</a:t>
            </a:r>
            <a:endParaRPr lang="en-US" dirty="0"/>
          </a:p>
        </p:txBody>
      </p:sp>
      <p:pic>
        <p:nvPicPr>
          <p:cNvPr id="4" name="Content Placeholder 3" descr="C:\Users\Diana Prinz\Desktop\4horseCollege.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2590800"/>
            <a:ext cx="6781800" cy="3733800"/>
          </a:xfrm>
          <a:prstGeom prst="rect">
            <a:avLst/>
          </a:prstGeom>
          <a:noFill/>
          <a:ln>
            <a:noFill/>
          </a:ln>
        </p:spPr>
      </p:pic>
    </p:spTree>
    <p:extLst>
      <p:ext uri="{BB962C8B-B14F-4D97-AF65-F5344CB8AC3E}">
        <p14:creationId xmlns:p14="http://schemas.microsoft.com/office/powerpoint/2010/main" val="37087725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703215289"/>
              </p:ext>
            </p:extLst>
          </p:nvPr>
        </p:nvGraphicFramePr>
        <p:xfrm>
          <a:off x="25400" y="0"/>
          <a:ext cx="9118599" cy="7162800"/>
        </p:xfrm>
        <a:graphic>
          <a:graphicData uri="http://schemas.openxmlformats.org/drawingml/2006/table">
            <a:tbl>
              <a:tblPr firstRow="1" firstCol="1" bandRow="1">
                <a:tableStyleId>{5C22544A-7EE6-4342-B048-85BDC9FD1C3A}</a:tableStyleId>
              </a:tblPr>
              <a:tblGrid>
                <a:gridCol w="1797289"/>
                <a:gridCol w="2316648"/>
                <a:gridCol w="1667640"/>
                <a:gridCol w="1668511"/>
                <a:gridCol w="1668511"/>
              </a:tblGrid>
              <a:tr h="208787">
                <a:tc>
                  <a:txBody>
                    <a:bodyPr/>
                    <a:lstStyle/>
                    <a:p>
                      <a:pPr marL="0" marR="0">
                        <a:lnSpc>
                          <a:spcPct val="200000"/>
                        </a:lnSpc>
                        <a:spcBef>
                          <a:spcPts val="0"/>
                        </a:spcBef>
                        <a:spcAft>
                          <a:spcPts val="0"/>
                        </a:spcAft>
                      </a:pPr>
                      <a:r>
                        <a:rPr lang="en-US" sz="1200" dirty="0">
                          <a:effectLst/>
                        </a:rPr>
                        <a:t> </a:t>
                      </a:r>
                      <a:endParaRPr lang="en-US" sz="1200" dirty="0">
                        <a:effectLst/>
                        <a:latin typeface="Times New Roman"/>
                        <a:ea typeface="Calibri"/>
                        <a:cs typeface="Times New Roman"/>
                      </a:endParaRPr>
                    </a:p>
                  </a:txBody>
                  <a:tcPr marL="19116" marR="19116" marT="0" marB="0"/>
                </a:tc>
                <a:tc>
                  <a:txBody>
                    <a:bodyPr/>
                    <a:lstStyle/>
                    <a:p>
                      <a:pPr marL="0" marR="0">
                        <a:lnSpc>
                          <a:spcPct val="200000"/>
                        </a:lnSpc>
                        <a:spcBef>
                          <a:spcPts val="0"/>
                        </a:spcBef>
                        <a:spcAft>
                          <a:spcPts val="0"/>
                        </a:spcAft>
                      </a:pPr>
                      <a:r>
                        <a:rPr lang="en-US" sz="1400" dirty="0">
                          <a:effectLst/>
                        </a:rPr>
                        <a:t>Reciprocity</a:t>
                      </a:r>
                      <a:endParaRPr lang="en-US" sz="1400" dirty="0">
                        <a:effectLst/>
                        <a:latin typeface="Times New Roman"/>
                        <a:ea typeface="Calibri"/>
                        <a:cs typeface="Times New Roman"/>
                      </a:endParaRPr>
                    </a:p>
                  </a:txBody>
                  <a:tcPr marL="19116" marR="19116" marT="0" marB="0"/>
                </a:tc>
                <a:tc>
                  <a:txBody>
                    <a:bodyPr/>
                    <a:lstStyle/>
                    <a:p>
                      <a:pPr marL="0" marR="0">
                        <a:lnSpc>
                          <a:spcPct val="200000"/>
                        </a:lnSpc>
                        <a:spcBef>
                          <a:spcPts val="0"/>
                        </a:spcBef>
                        <a:spcAft>
                          <a:spcPts val="0"/>
                        </a:spcAft>
                      </a:pPr>
                      <a:r>
                        <a:rPr lang="en-US" sz="1400" dirty="0">
                          <a:effectLst/>
                        </a:rPr>
                        <a:t>Redistribution</a:t>
                      </a:r>
                      <a:endParaRPr lang="en-US" sz="1400" dirty="0">
                        <a:effectLst/>
                        <a:latin typeface="Times New Roman"/>
                        <a:ea typeface="Calibri"/>
                        <a:cs typeface="Times New Roman"/>
                      </a:endParaRPr>
                    </a:p>
                  </a:txBody>
                  <a:tcPr marL="19116" marR="19116" marT="0" marB="0"/>
                </a:tc>
                <a:tc>
                  <a:txBody>
                    <a:bodyPr/>
                    <a:lstStyle/>
                    <a:p>
                      <a:pPr marL="0" marR="0">
                        <a:lnSpc>
                          <a:spcPct val="200000"/>
                        </a:lnSpc>
                        <a:spcBef>
                          <a:spcPts val="0"/>
                        </a:spcBef>
                        <a:spcAft>
                          <a:spcPts val="0"/>
                        </a:spcAft>
                      </a:pPr>
                      <a:r>
                        <a:rPr lang="en-US" sz="1400" dirty="0">
                          <a:effectLst/>
                        </a:rPr>
                        <a:t>Relationships</a:t>
                      </a:r>
                      <a:endParaRPr lang="en-US" sz="1400" dirty="0">
                        <a:effectLst/>
                        <a:latin typeface="Times New Roman"/>
                        <a:ea typeface="Calibri"/>
                        <a:cs typeface="Times New Roman"/>
                      </a:endParaRPr>
                    </a:p>
                  </a:txBody>
                  <a:tcPr marL="19116" marR="19116" marT="0" marB="0"/>
                </a:tc>
                <a:tc>
                  <a:txBody>
                    <a:bodyPr/>
                    <a:lstStyle/>
                    <a:p>
                      <a:pPr marL="0" marR="0">
                        <a:lnSpc>
                          <a:spcPct val="200000"/>
                        </a:lnSpc>
                        <a:spcBef>
                          <a:spcPts val="0"/>
                        </a:spcBef>
                        <a:spcAft>
                          <a:spcPts val="0"/>
                        </a:spcAft>
                      </a:pPr>
                      <a:r>
                        <a:rPr lang="en-US" sz="1400" dirty="0">
                          <a:effectLst/>
                        </a:rPr>
                        <a:t>Responsibility</a:t>
                      </a:r>
                      <a:endParaRPr lang="en-US" sz="1400" dirty="0">
                        <a:effectLst/>
                        <a:latin typeface="Times New Roman"/>
                        <a:ea typeface="Calibri"/>
                        <a:cs typeface="Times New Roman"/>
                      </a:endParaRPr>
                    </a:p>
                  </a:txBody>
                  <a:tcPr marL="19116" marR="19116" marT="0" marB="0"/>
                </a:tc>
              </a:tr>
              <a:tr h="1194816">
                <a:tc rowSpan="2">
                  <a:txBody>
                    <a:bodyPr/>
                    <a:lstStyle/>
                    <a:p>
                      <a:pPr marL="0" marR="0" algn="ctr">
                        <a:lnSpc>
                          <a:spcPct val="200000"/>
                        </a:lnSpc>
                        <a:spcBef>
                          <a:spcPts val="0"/>
                        </a:spcBef>
                        <a:spcAft>
                          <a:spcPts val="0"/>
                        </a:spcAft>
                      </a:pPr>
                      <a:r>
                        <a:rPr lang="en-US" sz="1200" dirty="0">
                          <a:effectLst/>
                        </a:rPr>
                        <a:t>Constructivist</a:t>
                      </a:r>
                    </a:p>
                    <a:p>
                      <a:pPr marL="0" marR="0" algn="ctr">
                        <a:lnSpc>
                          <a:spcPct val="200000"/>
                        </a:lnSpc>
                        <a:spcBef>
                          <a:spcPts val="0"/>
                        </a:spcBef>
                        <a:spcAft>
                          <a:spcPts val="0"/>
                        </a:spcAft>
                      </a:pPr>
                      <a:r>
                        <a:rPr lang="en-US" sz="1200" dirty="0">
                          <a:effectLst/>
                        </a:rPr>
                        <a:t>Pedagogy</a:t>
                      </a:r>
                      <a:endParaRPr lang="en-US" sz="1200" dirty="0">
                        <a:effectLst/>
                        <a:latin typeface="Times New Roman"/>
                        <a:ea typeface="Calibri"/>
                        <a:cs typeface="Times New Roman"/>
                      </a:endParaRPr>
                    </a:p>
                  </a:txBody>
                  <a:tcPr marL="19116" marR="19116" marT="0" marB="0"/>
                </a:tc>
                <a:tc>
                  <a:txBody>
                    <a:bodyPr/>
                    <a:lstStyle/>
                    <a:p>
                      <a:pPr marL="0" marR="0">
                        <a:lnSpc>
                          <a:spcPct val="100000"/>
                        </a:lnSpc>
                        <a:spcBef>
                          <a:spcPts val="0"/>
                        </a:spcBef>
                        <a:spcAft>
                          <a:spcPts val="0"/>
                        </a:spcAft>
                      </a:pPr>
                      <a:r>
                        <a:rPr lang="en-US" sz="1200" dirty="0">
                          <a:effectLst/>
                        </a:rPr>
                        <a:t>Learning should involve social negotiation and mediation</a:t>
                      </a:r>
                      <a:endParaRPr lang="en-US" sz="1200" dirty="0">
                        <a:effectLst/>
                        <a:latin typeface="Times New Roman"/>
                        <a:ea typeface="Calibri"/>
                        <a:cs typeface="Times New Roman"/>
                      </a:endParaRPr>
                    </a:p>
                  </a:txBody>
                  <a:tcPr marL="19116" marR="19116" marT="0" marB="0"/>
                </a:tc>
                <a:tc>
                  <a:txBody>
                    <a:bodyPr/>
                    <a:lstStyle/>
                    <a:p>
                      <a:pPr marL="0" marR="0">
                        <a:lnSpc>
                          <a:spcPct val="100000"/>
                        </a:lnSpc>
                        <a:spcBef>
                          <a:spcPts val="0"/>
                        </a:spcBef>
                        <a:spcAft>
                          <a:spcPts val="0"/>
                        </a:spcAft>
                      </a:pPr>
                      <a:r>
                        <a:rPr lang="en-US" sz="1200" dirty="0">
                          <a:effectLst/>
                        </a:rPr>
                        <a:t>Current formative assessment informs future learning experiences.</a:t>
                      </a:r>
                      <a:endParaRPr lang="en-US" sz="1200" dirty="0">
                        <a:effectLst/>
                        <a:latin typeface="Times New Roman"/>
                        <a:ea typeface="Calibri"/>
                        <a:cs typeface="Times New Roman"/>
                      </a:endParaRPr>
                    </a:p>
                  </a:txBody>
                  <a:tcPr marL="19116" marR="19116" marT="0" marB="0"/>
                </a:tc>
                <a:tc>
                  <a:txBody>
                    <a:bodyPr/>
                    <a:lstStyle/>
                    <a:p>
                      <a:pPr marL="0" marR="0">
                        <a:lnSpc>
                          <a:spcPct val="100000"/>
                        </a:lnSpc>
                        <a:spcBef>
                          <a:spcPts val="0"/>
                        </a:spcBef>
                        <a:spcAft>
                          <a:spcPts val="0"/>
                        </a:spcAft>
                      </a:pPr>
                      <a:r>
                        <a:rPr lang="en-US" sz="1200">
                          <a:effectLst/>
                        </a:rPr>
                        <a:t>Learning should take place in authentic real-world environments</a:t>
                      </a:r>
                      <a:endParaRPr lang="en-US" sz="1200">
                        <a:effectLst/>
                        <a:latin typeface="Times New Roman"/>
                        <a:ea typeface="Calibri"/>
                        <a:cs typeface="Times New Roman"/>
                      </a:endParaRPr>
                    </a:p>
                  </a:txBody>
                  <a:tcPr marL="19116" marR="19116" marT="0" marB="0"/>
                </a:tc>
                <a:tc>
                  <a:txBody>
                    <a:bodyPr/>
                    <a:lstStyle/>
                    <a:p>
                      <a:pPr marL="0" marR="0">
                        <a:lnSpc>
                          <a:spcPct val="100000"/>
                        </a:lnSpc>
                        <a:spcBef>
                          <a:spcPts val="0"/>
                        </a:spcBef>
                        <a:spcAft>
                          <a:spcPts val="0"/>
                        </a:spcAft>
                      </a:pPr>
                      <a:r>
                        <a:rPr lang="en-US" sz="1200">
                          <a:effectLst/>
                        </a:rPr>
                        <a:t>Content and skills should be made relevant to the learner.</a:t>
                      </a:r>
                      <a:endParaRPr lang="en-US" sz="1200">
                        <a:effectLst/>
                        <a:latin typeface="Times New Roman"/>
                        <a:ea typeface="Calibri"/>
                        <a:cs typeface="Times New Roman"/>
                      </a:endParaRPr>
                    </a:p>
                  </a:txBody>
                  <a:tcPr marL="19116" marR="19116" marT="0" marB="0"/>
                </a:tc>
              </a:tr>
              <a:tr h="1194816">
                <a:tc vMerge="1">
                  <a:txBody>
                    <a:bodyPr/>
                    <a:lstStyle/>
                    <a:p>
                      <a:endParaRPr lang="en-US"/>
                    </a:p>
                  </a:txBody>
                  <a:tcPr/>
                </a:tc>
                <a:tc>
                  <a:txBody>
                    <a:bodyPr/>
                    <a:lstStyle/>
                    <a:p>
                      <a:pPr marL="0" marR="0">
                        <a:lnSpc>
                          <a:spcPct val="100000"/>
                        </a:lnSpc>
                        <a:spcBef>
                          <a:spcPts val="0"/>
                        </a:spcBef>
                        <a:spcAft>
                          <a:spcPts val="0"/>
                        </a:spcAft>
                      </a:pPr>
                      <a:r>
                        <a:rPr lang="en-US" sz="1200" dirty="0">
                          <a:effectLst/>
                        </a:rPr>
                        <a:t>Content and skills should be understood within the framework of prior knowledge.</a:t>
                      </a:r>
                      <a:endParaRPr lang="en-US" sz="1200" dirty="0">
                        <a:effectLst/>
                        <a:latin typeface="Times New Roman"/>
                        <a:ea typeface="Calibri"/>
                        <a:cs typeface="Times New Roman"/>
                      </a:endParaRPr>
                    </a:p>
                  </a:txBody>
                  <a:tcPr marL="19116" marR="19116" marT="0" marB="0"/>
                </a:tc>
                <a:tc>
                  <a:txBody>
                    <a:bodyPr/>
                    <a:lstStyle/>
                    <a:p>
                      <a:pPr marL="0" marR="0">
                        <a:lnSpc>
                          <a:spcPct val="100000"/>
                        </a:lnSpc>
                        <a:spcBef>
                          <a:spcPts val="0"/>
                        </a:spcBef>
                        <a:spcAft>
                          <a:spcPts val="0"/>
                        </a:spcAft>
                      </a:pPr>
                      <a:r>
                        <a:rPr lang="en-US" sz="1200" dirty="0">
                          <a:effectLst/>
                        </a:rPr>
                        <a:t>Multiple perspectives and representations of content are sought.</a:t>
                      </a:r>
                      <a:endParaRPr lang="en-US" sz="1200" dirty="0">
                        <a:effectLst/>
                        <a:latin typeface="Times New Roman"/>
                        <a:ea typeface="Calibri"/>
                        <a:cs typeface="Times New Roman"/>
                      </a:endParaRPr>
                    </a:p>
                  </a:txBody>
                  <a:tcPr marL="19116" marR="19116" marT="0" marB="0"/>
                </a:tc>
                <a:tc>
                  <a:txBody>
                    <a:bodyPr/>
                    <a:lstStyle/>
                    <a:p>
                      <a:pPr marL="0" marR="0">
                        <a:lnSpc>
                          <a:spcPct val="100000"/>
                        </a:lnSpc>
                        <a:spcBef>
                          <a:spcPts val="0"/>
                        </a:spcBef>
                        <a:spcAft>
                          <a:spcPts val="0"/>
                        </a:spcAft>
                      </a:pPr>
                      <a:r>
                        <a:rPr lang="en-US" sz="1200" dirty="0">
                          <a:effectLst/>
                        </a:rPr>
                        <a:t>Teachers serve as guides and facilitators.</a:t>
                      </a:r>
                      <a:endParaRPr lang="en-US" sz="1200" dirty="0">
                        <a:effectLst/>
                        <a:latin typeface="Times New Roman"/>
                        <a:ea typeface="Calibri"/>
                        <a:cs typeface="Times New Roman"/>
                      </a:endParaRPr>
                    </a:p>
                  </a:txBody>
                  <a:tcPr marL="19116" marR="19116" marT="0" marB="0"/>
                </a:tc>
                <a:tc>
                  <a:txBody>
                    <a:bodyPr/>
                    <a:lstStyle/>
                    <a:p>
                      <a:pPr marL="0" marR="0">
                        <a:lnSpc>
                          <a:spcPct val="100000"/>
                        </a:lnSpc>
                        <a:spcBef>
                          <a:spcPts val="0"/>
                        </a:spcBef>
                        <a:spcAft>
                          <a:spcPts val="0"/>
                        </a:spcAft>
                      </a:pPr>
                      <a:r>
                        <a:rPr lang="en-US" sz="1200" dirty="0">
                          <a:effectLst/>
                        </a:rPr>
                        <a:t>Learners are encouraged to become self-regulatory, self-mediated, an self-aware.</a:t>
                      </a:r>
                      <a:endParaRPr lang="en-US" sz="1200" dirty="0">
                        <a:effectLst/>
                        <a:latin typeface="Times New Roman"/>
                        <a:ea typeface="Calibri"/>
                        <a:cs typeface="Times New Roman"/>
                      </a:endParaRPr>
                    </a:p>
                  </a:txBody>
                  <a:tcPr marL="19116" marR="19116" marT="0" marB="0"/>
                </a:tc>
              </a:tr>
              <a:tr h="2311400">
                <a:tc rowSpan="2">
                  <a:txBody>
                    <a:bodyPr/>
                    <a:lstStyle/>
                    <a:p>
                      <a:pPr marL="0" marR="0" algn="ctr">
                        <a:lnSpc>
                          <a:spcPct val="200000"/>
                        </a:lnSpc>
                        <a:spcBef>
                          <a:spcPts val="0"/>
                        </a:spcBef>
                        <a:spcAft>
                          <a:spcPts val="0"/>
                        </a:spcAft>
                      </a:pPr>
                      <a:r>
                        <a:rPr lang="en-US" sz="1200">
                          <a:effectLst/>
                        </a:rPr>
                        <a:t>Comanche Centered Education Practices</a:t>
                      </a:r>
                      <a:endParaRPr lang="en-US" sz="1200">
                        <a:effectLst/>
                        <a:latin typeface="Times New Roman"/>
                        <a:ea typeface="Calibri"/>
                        <a:cs typeface="Times New Roman"/>
                      </a:endParaRPr>
                    </a:p>
                  </a:txBody>
                  <a:tcPr marL="19116" marR="19116" marT="0" marB="0"/>
                </a:tc>
                <a:tc>
                  <a:txBody>
                    <a:bodyPr/>
                    <a:lstStyle/>
                    <a:p>
                      <a:pPr marL="0" marR="0">
                        <a:lnSpc>
                          <a:spcPct val="100000"/>
                        </a:lnSpc>
                        <a:spcBef>
                          <a:spcPts val="0"/>
                        </a:spcBef>
                        <a:spcAft>
                          <a:spcPts val="0"/>
                        </a:spcAft>
                      </a:pPr>
                      <a:r>
                        <a:rPr lang="en-US" sz="1200" dirty="0">
                          <a:effectLst/>
                        </a:rPr>
                        <a:t>Children were encouraged to share equally with one another; selfishness was discouraged. 15</a:t>
                      </a:r>
                      <a:endParaRPr lang="en-US" sz="1200" dirty="0">
                        <a:effectLst/>
                        <a:latin typeface="Times New Roman"/>
                        <a:ea typeface="Calibri"/>
                        <a:cs typeface="Times New Roman"/>
                      </a:endParaRPr>
                    </a:p>
                  </a:txBody>
                  <a:tcPr marL="19116" marR="19116" marT="0" marB="0"/>
                </a:tc>
                <a:tc>
                  <a:txBody>
                    <a:bodyPr/>
                    <a:lstStyle/>
                    <a:p>
                      <a:pPr marL="0" marR="0">
                        <a:lnSpc>
                          <a:spcPct val="100000"/>
                        </a:lnSpc>
                        <a:spcBef>
                          <a:spcPts val="0"/>
                        </a:spcBef>
                        <a:spcAft>
                          <a:spcPts val="0"/>
                        </a:spcAft>
                      </a:pPr>
                      <a:r>
                        <a:rPr lang="en-US" sz="1200" dirty="0">
                          <a:effectLst/>
                        </a:rPr>
                        <a:t>…advice (from elders) is just as good today as it was in his time. 42</a:t>
                      </a:r>
                      <a:endParaRPr lang="en-US" sz="1200" dirty="0">
                        <a:effectLst/>
                        <a:latin typeface="Times New Roman"/>
                        <a:ea typeface="Calibri"/>
                        <a:cs typeface="Times New Roman"/>
                      </a:endParaRPr>
                    </a:p>
                  </a:txBody>
                  <a:tcPr marL="19116" marR="19116" marT="0" marB="0"/>
                </a:tc>
                <a:tc>
                  <a:txBody>
                    <a:bodyPr/>
                    <a:lstStyle/>
                    <a:p>
                      <a:pPr marL="0" marR="0">
                        <a:lnSpc>
                          <a:spcPct val="100000"/>
                        </a:lnSpc>
                        <a:spcBef>
                          <a:spcPts val="0"/>
                        </a:spcBef>
                        <a:spcAft>
                          <a:spcPts val="0"/>
                        </a:spcAft>
                      </a:pPr>
                      <a:r>
                        <a:rPr lang="en-US" sz="1200" dirty="0">
                          <a:effectLst/>
                        </a:rPr>
                        <a:t>Whatever the mother or father was doing was keenly observed, and the children were given scraps of materials to make some of these things themselves. 17</a:t>
                      </a:r>
                      <a:endParaRPr lang="en-US" sz="1200" dirty="0">
                        <a:effectLst/>
                        <a:latin typeface="Times New Roman"/>
                        <a:ea typeface="Calibri"/>
                        <a:cs typeface="Times New Roman"/>
                      </a:endParaRPr>
                    </a:p>
                  </a:txBody>
                  <a:tcPr marL="19116" marR="19116" marT="0" marB="0"/>
                </a:tc>
                <a:tc>
                  <a:txBody>
                    <a:bodyPr/>
                    <a:lstStyle/>
                    <a:p>
                      <a:pPr marL="0" marR="0">
                        <a:lnSpc>
                          <a:spcPct val="100000"/>
                        </a:lnSpc>
                        <a:spcBef>
                          <a:spcPts val="0"/>
                        </a:spcBef>
                        <a:spcAft>
                          <a:spcPts val="0"/>
                        </a:spcAft>
                      </a:pPr>
                      <a:r>
                        <a:rPr lang="en-US" sz="1200" dirty="0">
                          <a:effectLst/>
                        </a:rPr>
                        <a:t>It was the custom to get up very early every morning and do the things that you had planned for the day…for everybody had to be ever ready to meet an emergency of any sort. 32</a:t>
                      </a:r>
                      <a:endParaRPr lang="en-US" sz="1200" dirty="0">
                        <a:effectLst/>
                        <a:latin typeface="Times New Roman"/>
                        <a:ea typeface="Calibri"/>
                        <a:cs typeface="Times New Roman"/>
                      </a:endParaRPr>
                    </a:p>
                  </a:txBody>
                  <a:tcPr marL="19116" marR="19116" marT="0" marB="0"/>
                </a:tc>
              </a:tr>
              <a:tr h="2035048">
                <a:tc vMerge="1">
                  <a:txBody>
                    <a:bodyPr/>
                    <a:lstStyle/>
                    <a:p>
                      <a:endParaRPr lang="en-US"/>
                    </a:p>
                  </a:txBody>
                  <a:tcPr/>
                </a:tc>
                <a:tc>
                  <a:txBody>
                    <a:bodyPr/>
                    <a:lstStyle/>
                    <a:p>
                      <a:pPr marL="0" marR="0">
                        <a:lnSpc>
                          <a:spcPct val="100000"/>
                        </a:lnSpc>
                        <a:spcBef>
                          <a:spcPts val="0"/>
                        </a:spcBef>
                        <a:spcAft>
                          <a:spcPts val="0"/>
                        </a:spcAft>
                      </a:pPr>
                      <a:r>
                        <a:rPr lang="en-US" sz="1200" dirty="0">
                          <a:effectLst/>
                        </a:rPr>
                        <a:t>Everybody worked together when travelling and gave assistance to the less fortunate ones…20</a:t>
                      </a:r>
                      <a:endParaRPr lang="en-US" sz="1200" dirty="0">
                        <a:effectLst/>
                        <a:latin typeface="Times New Roman"/>
                        <a:ea typeface="Calibri"/>
                        <a:cs typeface="Times New Roman"/>
                      </a:endParaRPr>
                    </a:p>
                  </a:txBody>
                  <a:tcPr marL="19116" marR="19116" marT="0" marB="0"/>
                </a:tc>
                <a:tc>
                  <a:txBody>
                    <a:bodyPr/>
                    <a:lstStyle/>
                    <a:p>
                      <a:pPr marL="0" marR="0">
                        <a:lnSpc>
                          <a:spcPct val="100000"/>
                        </a:lnSpc>
                        <a:spcBef>
                          <a:spcPts val="0"/>
                        </a:spcBef>
                        <a:spcAft>
                          <a:spcPts val="0"/>
                        </a:spcAft>
                      </a:pPr>
                      <a:r>
                        <a:rPr lang="en-US" sz="1200" dirty="0">
                          <a:effectLst/>
                        </a:rPr>
                        <a:t>….parents allowed the children freedom of movement about the encampment, and they were encouraged to express themselves freely. 17</a:t>
                      </a:r>
                      <a:endParaRPr lang="en-US" sz="1200" dirty="0">
                        <a:effectLst/>
                        <a:latin typeface="Times New Roman"/>
                        <a:ea typeface="Calibri"/>
                        <a:cs typeface="Times New Roman"/>
                      </a:endParaRPr>
                    </a:p>
                  </a:txBody>
                  <a:tcPr marL="19116" marR="19116" marT="0" marB="0"/>
                </a:tc>
                <a:tc>
                  <a:txBody>
                    <a:bodyPr/>
                    <a:lstStyle/>
                    <a:p>
                      <a:pPr marL="0" marR="0">
                        <a:lnSpc>
                          <a:spcPct val="100000"/>
                        </a:lnSpc>
                        <a:spcBef>
                          <a:spcPts val="0"/>
                        </a:spcBef>
                        <a:spcAft>
                          <a:spcPts val="0"/>
                        </a:spcAft>
                      </a:pPr>
                      <a:r>
                        <a:rPr lang="en-US" sz="1200" dirty="0">
                          <a:effectLst/>
                        </a:rPr>
                        <a:t>My father was a great horseman and from his guidance I learned how to handle a horse unafraid, for he had some me all the different ways to handle them. 37</a:t>
                      </a:r>
                      <a:endParaRPr lang="en-US" sz="1200" dirty="0">
                        <a:effectLst/>
                        <a:latin typeface="Times New Roman"/>
                        <a:ea typeface="Calibri"/>
                        <a:cs typeface="Times New Roman"/>
                      </a:endParaRPr>
                    </a:p>
                  </a:txBody>
                  <a:tcPr marL="19116" marR="19116" marT="0" marB="0"/>
                </a:tc>
                <a:tc>
                  <a:txBody>
                    <a:bodyPr/>
                    <a:lstStyle/>
                    <a:p>
                      <a:pPr marL="0" marR="0">
                        <a:lnSpc>
                          <a:spcPct val="100000"/>
                        </a:lnSpc>
                        <a:spcBef>
                          <a:spcPts val="0"/>
                        </a:spcBef>
                        <a:spcAft>
                          <a:spcPts val="0"/>
                        </a:spcAft>
                      </a:pPr>
                      <a:r>
                        <a:rPr lang="en-US" sz="1200" dirty="0">
                          <a:effectLst/>
                        </a:rPr>
                        <a:t>All these informants emphasized the importance of telling the truth and being trustworthy at all times. 34</a:t>
                      </a:r>
                      <a:endParaRPr lang="en-US" sz="1200" dirty="0">
                        <a:effectLst/>
                        <a:latin typeface="Times New Roman"/>
                        <a:ea typeface="Calibri"/>
                        <a:cs typeface="Times New Roman"/>
                      </a:endParaRPr>
                    </a:p>
                  </a:txBody>
                  <a:tcPr marL="19116" marR="19116" marT="0" marB="0"/>
                </a:tc>
              </a:tr>
            </a:tbl>
          </a:graphicData>
        </a:graphic>
      </p:graphicFrame>
    </p:spTree>
    <p:extLst>
      <p:ext uri="{BB962C8B-B14F-4D97-AF65-F5344CB8AC3E}">
        <p14:creationId xmlns:p14="http://schemas.microsoft.com/office/powerpoint/2010/main" val="371055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7286" y="18856"/>
            <a:ext cx="9136714" cy="6839144"/>
            <a:chOff x="-13055" y="0"/>
            <a:chExt cx="10077922" cy="7799305"/>
          </a:xfrm>
        </p:grpSpPr>
        <p:pic>
          <p:nvPicPr>
            <p:cNvPr id="22" name="Picture 21" descr="Peoria 2011- 95.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2105" y="284377"/>
              <a:ext cx="2161219" cy="1290752"/>
            </a:xfrm>
            <a:prstGeom prst="rect">
              <a:avLst/>
            </a:prstGeom>
          </p:spPr>
        </p:pic>
        <p:pic>
          <p:nvPicPr>
            <p:cNvPr id="23" name="Picture 22" descr="Miami of Oklahom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93517" y="281252"/>
              <a:ext cx="2041537" cy="1300483"/>
            </a:xfrm>
            <a:prstGeom prst="rect">
              <a:avLst/>
            </a:prstGeom>
          </p:spPr>
        </p:pic>
        <p:pic>
          <p:nvPicPr>
            <p:cNvPr id="24" name="Picture 23" descr="Ottawa of OK-SPEC.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99196" y="6246527"/>
              <a:ext cx="2091145" cy="1293569"/>
            </a:xfrm>
            <a:prstGeom prst="rect">
              <a:avLst/>
            </a:prstGeom>
          </p:spPr>
        </p:pic>
        <p:pic>
          <p:nvPicPr>
            <p:cNvPr id="25" name="Picture 24" descr="Quapaw-SPEC.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35054" y="274645"/>
              <a:ext cx="2023344" cy="1291263"/>
            </a:xfrm>
            <a:prstGeom prst="rect">
              <a:avLst/>
            </a:prstGeom>
          </p:spPr>
        </p:pic>
        <p:pic>
          <p:nvPicPr>
            <p:cNvPr id="26" name="Picture 25" descr="Eastern_Shawnee-SPEC.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12105" y="6246528"/>
              <a:ext cx="2087091" cy="1290201"/>
            </a:xfrm>
            <a:prstGeom prst="rect">
              <a:avLst/>
            </a:prstGeom>
          </p:spPr>
        </p:pic>
        <p:pic>
          <p:nvPicPr>
            <p:cNvPr id="27" name="Picture 26" descr="WYANDOTTE OK.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055" y="6289841"/>
              <a:ext cx="2002572" cy="1257170"/>
            </a:xfrm>
            <a:prstGeom prst="rect">
              <a:avLst/>
            </a:prstGeom>
          </p:spPr>
        </p:pic>
        <p:pic>
          <p:nvPicPr>
            <p:cNvPr id="28" name="Picture 27" descr="Modoc_Oklahoma_Flag.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70938" y="6248257"/>
              <a:ext cx="1964115" cy="1305292"/>
            </a:xfrm>
            <a:prstGeom prst="rect">
              <a:avLst/>
            </a:prstGeom>
          </p:spPr>
        </p:pic>
        <p:sp>
          <p:nvSpPr>
            <p:cNvPr id="30" name="Rectangle 29"/>
            <p:cNvSpPr/>
            <p:nvPr/>
          </p:nvSpPr>
          <p:spPr>
            <a:xfrm>
              <a:off x="-13053" y="7540096"/>
              <a:ext cx="10071453" cy="25920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p>
          </p:txBody>
        </p:sp>
        <p:pic>
          <p:nvPicPr>
            <p:cNvPr id="31" name="Picture 30" descr="rawhide.jpg"/>
            <p:cNvPicPr>
              <a:picLocks noChangeAspect="1"/>
            </p:cNvPicPr>
            <p:nvPr/>
          </p:nvPicPr>
          <p:blipFill rotWithShape="1">
            <a:blip r:embed="rId9" cstate="print">
              <a:extLst>
                <a:ext uri="{28A0092B-C50C-407E-A947-70E740481C1C}">
                  <a14:useLocalDpi xmlns:a14="http://schemas.microsoft.com/office/drawing/2010/main" val="0"/>
                </a:ext>
              </a:extLst>
            </a:blip>
            <a:srcRect t="1023"/>
            <a:stretch/>
          </p:blipFill>
          <p:spPr>
            <a:xfrm rot="16200000">
              <a:off x="2867214" y="-1070444"/>
              <a:ext cx="4323856" cy="10071450"/>
            </a:xfrm>
            <a:prstGeom prst="rect">
              <a:avLst/>
            </a:prstGeom>
          </p:spPr>
        </p:pic>
        <p:sp>
          <p:nvSpPr>
            <p:cNvPr id="32" name="TextBox 31"/>
            <p:cNvSpPr txBox="1"/>
            <p:nvPr/>
          </p:nvSpPr>
          <p:spPr>
            <a:xfrm>
              <a:off x="62958" y="1959276"/>
              <a:ext cx="9917859" cy="3898316"/>
            </a:xfrm>
            <a:prstGeom prst="rect">
              <a:avLst/>
            </a:prstGeom>
            <a:noFill/>
            <a:effectLst/>
          </p:spPr>
          <p:txBody>
            <a:bodyPr wrap="square" lIns="101882" tIns="50941" rIns="101882" bIns="50941" rtlCol="0">
              <a:spAutoFit/>
            </a:bodyPr>
            <a:lstStyle/>
            <a:p>
              <a:pPr>
                <a:spcAft>
                  <a:spcPts val="669"/>
                </a:spcAft>
              </a:pPr>
              <a:r>
                <a:rPr lang="en-US" sz="2400" b="1" cap="small" dirty="0">
                  <a:ln w="50800"/>
                  <a:effectLst/>
                  <a:latin typeface="Calibri"/>
                  <a:cs typeface="Calibri"/>
                </a:rPr>
                <a:t>As teachers, we are mentors of our students for all time.</a:t>
              </a:r>
            </a:p>
            <a:p>
              <a:pPr>
                <a:spcAft>
                  <a:spcPts val="669"/>
                </a:spcAft>
              </a:pPr>
              <a:r>
                <a:rPr lang="en-US" sz="2400" b="1" cap="small" dirty="0">
                  <a:ln w="50800"/>
                  <a:effectLst/>
                  <a:latin typeface="Calibri"/>
                  <a:cs typeface="Calibri"/>
                </a:rPr>
                <a:t>We labor to stand against anger, sadness, criticism, and defeat.</a:t>
              </a:r>
            </a:p>
            <a:p>
              <a:pPr>
                <a:spcAft>
                  <a:spcPts val="669"/>
                </a:spcAft>
              </a:pPr>
              <a:r>
                <a:rPr lang="en-US" sz="2400" b="1" cap="small" dirty="0">
                  <a:ln w="50800"/>
                  <a:effectLst/>
                  <a:latin typeface="Calibri"/>
                  <a:cs typeface="Calibri"/>
                </a:rPr>
                <a:t>Our hearts shall be full of peace and our minds filled with an urgency for the welfare of our students.</a:t>
              </a:r>
            </a:p>
            <a:p>
              <a:pPr>
                <a:spcAft>
                  <a:spcPts val="669"/>
                </a:spcAft>
              </a:pPr>
              <a:r>
                <a:rPr lang="en-US" sz="2400" b="1" cap="small" dirty="0">
                  <a:ln w="50800"/>
                  <a:effectLst/>
                  <a:latin typeface="Calibri"/>
                  <a:cs typeface="Calibri"/>
                </a:rPr>
                <a:t>With endless patience, we embrace our duty.</a:t>
              </a:r>
            </a:p>
            <a:p>
              <a:pPr>
                <a:spcAft>
                  <a:spcPts val="669"/>
                </a:spcAft>
              </a:pPr>
              <a:r>
                <a:rPr lang="en-US" sz="2400" b="1" cap="small" dirty="0">
                  <a:ln w="50800"/>
                  <a:effectLst/>
                  <a:latin typeface="Calibri"/>
                  <a:cs typeface="Calibri"/>
                </a:rPr>
                <a:t>Our firmness shall be tempered with tenderness</a:t>
              </a:r>
              <a:r>
                <a:rPr lang="en-US" sz="2400" b="1" cap="small" dirty="0" smtClean="0">
                  <a:ln w="50800"/>
                  <a:effectLst/>
                  <a:latin typeface="Calibri"/>
                  <a:cs typeface="Calibri"/>
                </a:rPr>
                <a:t>.</a:t>
              </a:r>
              <a:endParaRPr lang="en-US" sz="2400" b="1" cap="small" dirty="0">
                <a:ln w="50800"/>
                <a:effectLst/>
                <a:latin typeface="Calibri"/>
                <a:cs typeface="Calibri"/>
              </a:endParaRPr>
            </a:p>
            <a:p>
              <a:pPr>
                <a:spcAft>
                  <a:spcPts val="669"/>
                </a:spcAft>
              </a:pPr>
              <a:r>
                <a:rPr lang="en-US" sz="2400" b="1" cap="small" dirty="0">
                  <a:ln w="50800"/>
                  <a:effectLst/>
                  <a:latin typeface="Calibri"/>
                  <a:cs typeface="Calibri"/>
                </a:rPr>
                <a:t>Our words and actions shall be marked by calm deliberation</a:t>
              </a:r>
              <a:r>
                <a:rPr lang="en-US" sz="2400" b="1" cap="small" dirty="0" smtClean="0">
                  <a:ln w="50800"/>
                  <a:effectLst/>
                  <a:latin typeface="Calibri"/>
                  <a:cs typeface="Calibri"/>
                </a:rPr>
                <a:t>. </a:t>
              </a:r>
              <a:endParaRPr lang="en-US" sz="600" b="1" cap="small" dirty="0">
                <a:ln w="50800"/>
                <a:effectLst/>
                <a:latin typeface="Calibri"/>
                <a:cs typeface="Calibri"/>
              </a:endParaRPr>
            </a:p>
            <a:p>
              <a:pPr>
                <a:spcAft>
                  <a:spcPts val="669"/>
                </a:spcAft>
              </a:pPr>
              <a:r>
                <a:rPr lang="en-US" sz="1400" b="1" cap="small" dirty="0" smtClean="0">
                  <a:ln w="50800"/>
                  <a:effectLst/>
                  <a:latin typeface="Calibri"/>
                  <a:cs typeface="Calibri"/>
                </a:rPr>
                <a:t>Linda </a:t>
              </a:r>
              <a:r>
                <a:rPr lang="en-US" sz="1400" b="1" cap="small" dirty="0">
                  <a:ln w="50800"/>
                  <a:effectLst/>
                  <a:latin typeface="Calibri"/>
                  <a:cs typeface="Calibri"/>
                </a:rPr>
                <a:t>Sue Warner, </a:t>
              </a:r>
              <a:r>
                <a:rPr lang="en-US" sz="1400" b="1" cap="small" dirty="0" err="1">
                  <a:ln w="50800"/>
                  <a:effectLst/>
                  <a:latin typeface="Calibri"/>
                  <a:cs typeface="Calibri"/>
                </a:rPr>
                <a:t>Phd</a:t>
              </a:r>
              <a:r>
                <a:rPr lang="en-US" sz="1400" b="1" cap="small" dirty="0">
                  <a:ln w="50800"/>
                  <a:effectLst/>
                  <a:latin typeface="Calibri"/>
                  <a:cs typeface="Calibri"/>
                </a:rPr>
                <a:t>.         </a:t>
              </a:r>
              <a:r>
                <a:rPr lang="en-US" sz="1400" b="1" cap="small" dirty="0" smtClean="0">
                  <a:ln w="50800"/>
                  <a:effectLst/>
                  <a:latin typeface="Calibri"/>
                  <a:cs typeface="Calibri"/>
                </a:rPr>
                <a:t> </a:t>
              </a:r>
              <a:r>
                <a:rPr lang="en-US" sz="1400" b="1" cap="small" dirty="0" err="1" smtClean="0">
                  <a:ln w="50800"/>
                  <a:effectLst/>
                  <a:latin typeface="Calibri"/>
                  <a:cs typeface="Calibri"/>
                </a:rPr>
                <a:t>Naiwen</a:t>
              </a:r>
              <a:r>
                <a:rPr lang="en-US" sz="1400" b="1" cap="small" dirty="0" smtClean="0">
                  <a:ln w="50800"/>
                  <a:effectLst/>
                  <a:latin typeface="Calibri"/>
                  <a:cs typeface="Calibri"/>
                </a:rPr>
                <a:t> </a:t>
              </a:r>
              <a:r>
                <a:rPr lang="en-US" sz="1400" b="1" cap="small" dirty="0">
                  <a:ln w="50800"/>
                  <a:effectLst/>
                  <a:latin typeface="Calibri"/>
                  <a:cs typeface="Calibri"/>
                </a:rPr>
                <a:t>to </a:t>
              </a:r>
              <a:r>
                <a:rPr lang="en-US" sz="1400" b="1" cap="small" dirty="0" err="1">
                  <a:ln w="50800"/>
                  <a:effectLst/>
                  <a:latin typeface="Calibri"/>
                  <a:cs typeface="Calibri"/>
                </a:rPr>
                <a:t>Talalaka</a:t>
              </a:r>
              <a:r>
                <a:rPr lang="en-US" sz="1400" b="1" cap="small" dirty="0">
                  <a:ln w="50800"/>
                  <a:effectLst/>
                  <a:latin typeface="Calibri"/>
                  <a:cs typeface="Calibri"/>
                </a:rPr>
                <a:t> Alfred for his direction to the </a:t>
              </a:r>
              <a:r>
                <a:rPr lang="en-US" sz="1400" b="1" cap="small" dirty="0" err="1" smtClean="0">
                  <a:ln w="50800"/>
                  <a:effectLst/>
                  <a:latin typeface="Calibri"/>
                  <a:cs typeface="Calibri"/>
                </a:rPr>
                <a:t>Gayanashagowe</a:t>
              </a:r>
              <a:r>
                <a:rPr lang="en-US" sz="1400" b="1" cap="small" dirty="0" smtClean="0">
                  <a:ln w="50800"/>
                  <a:effectLst/>
                  <a:latin typeface="Calibri"/>
                  <a:cs typeface="Calibri"/>
                </a:rPr>
                <a:t> </a:t>
              </a:r>
              <a:r>
                <a:rPr lang="en-US" sz="1400" b="1" cap="small" dirty="0">
                  <a:ln w="50800"/>
                  <a:effectLst/>
                  <a:latin typeface="Calibri"/>
                  <a:cs typeface="Calibri"/>
                </a:rPr>
                <a:t>from the </a:t>
              </a:r>
              <a:r>
                <a:rPr lang="en-US" sz="1400" b="1" cap="small" dirty="0" err="1">
                  <a:ln w="50800"/>
                  <a:effectLst/>
                  <a:latin typeface="Calibri"/>
                  <a:cs typeface="Calibri"/>
                </a:rPr>
                <a:t>Haudenosaunee</a:t>
              </a:r>
              <a:r>
                <a:rPr lang="en-US" sz="1400" b="1" cap="small" dirty="0">
                  <a:ln w="50800"/>
                  <a:effectLst/>
                  <a:latin typeface="Calibri"/>
                  <a:cs typeface="Calibri"/>
                </a:rPr>
                <a:t>.</a:t>
              </a:r>
            </a:p>
          </p:txBody>
        </p:sp>
        <p:pic>
          <p:nvPicPr>
            <p:cNvPr id="33" name="Picture 32"/>
            <p:cNvPicPr>
              <a:picLocks noChangeAspect="1"/>
            </p:cNvPicPr>
            <p:nvPr/>
          </p:nvPicPr>
          <p:blipFill>
            <a:blip r:embed="rId10"/>
            <a:stretch>
              <a:fillRect/>
            </a:stretch>
          </p:blipFill>
          <p:spPr>
            <a:xfrm>
              <a:off x="1" y="286075"/>
              <a:ext cx="1989516" cy="1289053"/>
            </a:xfrm>
            <a:prstGeom prst="rect">
              <a:avLst/>
            </a:prstGeom>
          </p:spPr>
        </p:pic>
        <p:pic>
          <p:nvPicPr>
            <p:cNvPr id="34" name="Picture 33" descr="images.jpe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963626" y="6235144"/>
              <a:ext cx="2101241" cy="1303468"/>
            </a:xfrm>
            <a:prstGeom prst="rect">
              <a:avLst/>
            </a:prstGeom>
          </p:spPr>
        </p:pic>
        <p:pic>
          <p:nvPicPr>
            <p:cNvPr id="35" name="Picture 34" descr="images.jpe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073324" y="258043"/>
              <a:ext cx="2017017" cy="1307090"/>
            </a:xfrm>
            <a:prstGeom prst="rect">
              <a:avLst/>
            </a:prstGeom>
          </p:spPr>
        </p:pic>
        <p:pic>
          <p:nvPicPr>
            <p:cNvPr id="36" name="Picture 35"/>
            <p:cNvPicPr>
              <a:picLocks noChangeAspect="1"/>
            </p:cNvPicPr>
            <p:nvPr/>
          </p:nvPicPr>
          <p:blipFill>
            <a:blip r:embed="rId13"/>
            <a:stretch>
              <a:fillRect/>
            </a:stretch>
          </p:blipFill>
          <p:spPr>
            <a:xfrm>
              <a:off x="2424463" y="286075"/>
              <a:ext cx="1128248" cy="1246807"/>
            </a:xfrm>
            <a:prstGeom prst="rect">
              <a:avLst/>
            </a:prstGeom>
          </p:spPr>
        </p:pic>
        <p:sp>
          <p:nvSpPr>
            <p:cNvPr id="37" name="Rectangle 36"/>
            <p:cNvSpPr/>
            <p:nvPr/>
          </p:nvSpPr>
          <p:spPr>
            <a:xfrm>
              <a:off x="-13055" y="1532882"/>
              <a:ext cx="10071455" cy="28437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p>
          </p:txBody>
        </p:sp>
        <p:sp>
          <p:nvSpPr>
            <p:cNvPr id="38" name="Rectangle 37"/>
            <p:cNvSpPr/>
            <p:nvPr/>
          </p:nvSpPr>
          <p:spPr>
            <a:xfrm>
              <a:off x="1" y="0"/>
              <a:ext cx="10058399" cy="28437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p>
          </p:txBody>
        </p:sp>
        <p:sp>
          <p:nvSpPr>
            <p:cNvPr id="29" name="Rectangle 28"/>
            <p:cNvSpPr/>
            <p:nvPr/>
          </p:nvSpPr>
          <p:spPr>
            <a:xfrm>
              <a:off x="-12144" y="6045823"/>
              <a:ext cx="10070544" cy="24401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p>
          </p:txBody>
        </p:sp>
      </p:grpSp>
    </p:spTree>
    <p:extLst>
      <p:ext uri="{BB962C8B-B14F-4D97-AF65-F5344CB8AC3E}">
        <p14:creationId xmlns:p14="http://schemas.microsoft.com/office/powerpoint/2010/main" val="28509310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hank You Cloud.png"/>
          <p:cNvPicPr>
            <a:picLocks noGrp="1" noChangeAspect="1"/>
          </p:cNvPicPr>
          <p:nvPr>
            <p:ph idx="1"/>
          </p:nvPr>
        </p:nvPicPr>
        <p:blipFill>
          <a:blip r:embed="rId2">
            <a:extLst>
              <a:ext uri="{28A0092B-C50C-407E-A947-70E740481C1C}">
                <a14:useLocalDpi xmlns:a14="http://schemas.microsoft.com/office/drawing/2010/main" val="0"/>
              </a:ext>
            </a:extLst>
          </a:blip>
          <a:srcRect t="1531" b="1531"/>
          <a:stretch>
            <a:fillRect/>
          </a:stretch>
        </p:blipFill>
        <p:spPr/>
      </p:pic>
    </p:spTree>
    <p:extLst>
      <p:ext uri="{BB962C8B-B14F-4D97-AF65-F5344CB8AC3E}">
        <p14:creationId xmlns:p14="http://schemas.microsoft.com/office/powerpoint/2010/main" val="2429365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Comparison</a:t>
            </a:r>
            <a:endParaRPr lang="en-US" dirty="0"/>
          </a:p>
        </p:txBody>
      </p:sp>
      <p:sp>
        <p:nvSpPr>
          <p:cNvPr id="5" name="Text Placeholder 4"/>
          <p:cNvSpPr>
            <a:spLocks noGrp="1"/>
          </p:cNvSpPr>
          <p:nvPr>
            <p:ph type="body" idx="1"/>
          </p:nvPr>
        </p:nvSpPr>
        <p:spPr/>
        <p:txBody>
          <a:bodyPr/>
          <a:lstStyle/>
          <a:p>
            <a:r>
              <a:rPr lang="en-US" dirty="0" smtClean="0"/>
              <a:t>NWOK</a:t>
            </a:r>
            <a:endParaRPr lang="en-US" dirty="0"/>
          </a:p>
        </p:txBody>
      </p:sp>
      <p:sp>
        <p:nvSpPr>
          <p:cNvPr id="6" name="Content Placeholder 5"/>
          <p:cNvSpPr>
            <a:spLocks noGrp="1"/>
          </p:cNvSpPr>
          <p:nvPr>
            <p:ph sz="half" idx="2"/>
          </p:nvPr>
        </p:nvSpPr>
        <p:spPr/>
        <p:txBody>
          <a:bodyPr/>
          <a:lstStyle/>
          <a:p>
            <a:r>
              <a:rPr lang="en-US" dirty="0" smtClean="0"/>
              <a:t>Knowing (verb)</a:t>
            </a:r>
          </a:p>
          <a:p>
            <a:endParaRPr lang="en-US" dirty="0"/>
          </a:p>
          <a:p>
            <a:r>
              <a:rPr lang="en-US" dirty="0" smtClean="0"/>
              <a:t>Holistic</a:t>
            </a:r>
          </a:p>
          <a:p>
            <a:endParaRPr lang="en-US" dirty="0"/>
          </a:p>
          <a:p>
            <a:r>
              <a:rPr lang="en-US" dirty="0" smtClean="0"/>
              <a:t>Place</a:t>
            </a:r>
            <a:endParaRPr lang="en-US" dirty="0"/>
          </a:p>
        </p:txBody>
      </p:sp>
      <p:sp>
        <p:nvSpPr>
          <p:cNvPr id="7" name="Text Placeholder 6"/>
          <p:cNvSpPr>
            <a:spLocks noGrp="1"/>
          </p:cNvSpPr>
          <p:nvPr>
            <p:ph type="body" sz="quarter" idx="3"/>
          </p:nvPr>
        </p:nvSpPr>
        <p:spPr/>
        <p:txBody>
          <a:bodyPr/>
          <a:lstStyle/>
          <a:p>
            <a:r>
              <a:rPr lang="en-US" dirty="0" smtClean="0"/>
              <a:t>Western Pedagogy</a:t>
            </a:r>
            <a:endParaRPr lang="en-US" dirty="0"/>
          </a:p>
        </p:txBody>
      </p:sp>
      <p:sp>
        <p:nvSpPr>
          <p:cNvPr id="8" name="Content Placeholder 7"/>
          <p:cNvSpPr>
            <a:spLocks noGrp="1"/>
          </p:cNvSpPr>
          <p:nvPr>
            <p:ph sz="quarter" idx="4"/>
          </p:nvPr>
        </p:nvSpPr>
        <p:spPr/>
        <p:txBody>
          <a:bodyPr/>
          <a:lstStyle/>
          <a:p>
            <a:r>
              <a:rPr lang="en-US" dirty="0" smtClean="0"/>
              <a:t>Knowledge (noun)</a:t>
            </a:r>
          </a:p>
          <a:p>
            <a:endParaRPr lang="en-US" dirty="0"/>
          </a:p>
          <a:p>
            <a:r>
              <a:rPr lang="en-US" dirty="0" smtClean="0"/>
              <a:t>Dissect &amp; disconnect knowledge</a:t>
            </a:r>
          </a:p>
          <a:p>
            <a:endParaRPr lang="en-US" dirty="0"/>
          </a:p>
          <a:p>
            <a:endParaRPr lang="en-US" dirty="0"/>
          </a:p>
        </p:txBody>
      </p:sp>
    </p:spTree>
    <p:extLst>
      <p:ext uri="{BB962C8B-B14F-4D97-AF65-F5344CB8AC3E}">
        <p14:creationId xmlns:p14="http://schemas.microsoft.com/office/powerpoint/2010/main" val="3911043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normAutofit/>
          </a:bodyPr>
          <a:lstStyle/>
          <a:p>
            <a:r>
              <a:rPr lang="en-US" dirty="0" smtClean="0"/>
              <a:t>Indigenous pedagogy is valued among North American Indian cultures.</a:t>
            </a:r>
          </a:p>
          <a:p>
            <a:r>
              <a:rPr lang="en-US" dirty="0" smtClean="0"/>
              <a:t>NWOK is not a debate about the effects of colonization, but actualizing NWOK in a curriculum is a political act of self-determination.</a:t>
            </a:r>
          </a:p>
          <a:p>
            <a:r>
              <a:rPr lang="en-US" dirty="0" smtClean="0"/>
              <a:t>Among 500+ distinguishable indigenous peoples, there are distinct similarities .</a:t>
            </a:r>
          </a:p>
          <a:p>
            <a:r>
              <a:rPr lang="en-US" dirty="0" smtClean="0"/>
              <a:t>Mainstream scholarship accepts NWOK</a:t>
            </a:r>
            <a:endParaRPr lang="en-US" dirty="0"/>
          </a:p>
        </p:txBody>
      </p:sp>
    </p:spTree>
    <p:extLst>
      <p:ext uri="{BB962C8B-B14F-4D97-AF65-F5344CB8AC3E}">
        <p14:creationId xmlns:p14="http://schemas.microsoft.com/office/powerpoint/2010/main" val="1535666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 1 copy.png"/>
          <p:cNvPicPr>
            <a:picLocks noChangeAspect="1"/>
          </p:cNvPicPr>
          <p:nvPr/>
        </p:nvPicPr>
        <p:blipFill rotWithShape="1">
          <a:blip r:embed="rId2">
            <a:extLst>
              <a:ext uri="{28A0092B-C50C-407E-A947-70E740481C1C}">
                <a14:useLocalDpi xmlns:a14="http://schemas.microsoft.com/office/drawing/2010/main" val="0"/>
              </a:ext>
            </a:extLst>
          </a:blip>
          <a:srcRect l="7675" t="6776" r="6890" b="7088"/>
          <a:stretch/>
        </p:blipFill>
        <p:spPr>
          <a:xfrm>
            <a:off x="1857200" y="657321"/>
            <a:ext cx="5405667" cy="5450024"/>
          </a:xfrm>
          <a:prstGeom prst="rect">
            <a:avLst/>
          </a:prstGeom>
        </p:spPr>
      </p:pic>
    </p:spTree>
    <p:extLst>
      <p:ext uri="{BB962C8B-B14F-4D97-AF65-F5344CB8AC3E}">
        <p14:creationId xmlns:p14="http://schemas.microsoft.com/office/powerpoint/2010/main" val="982877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NORSE AT NEO</a:t>
            </a:r>
            <a:endParaRPr lang="en-US" dirty="0"/>
          </a:p>
        </p:txBody>
      </p:sp>
      <p:sp>
        <p:nvSpPr>
          <p:cNvPr id="3" name="Content Placeholder 2"/>
          <p:cNvSpPr>
            <a:spLocks noGrp="1"/>
          </p:cNvSpPr>
          <p:nvPr>
            <p:ph idx="1"/>
          </p:nvPr>
        </p:nvSpPr>
        <p:spPr/>
        <p:txBody>
          <a:bodyPr>
            <a:normAutofit/>
          </a:bodyPr>
          <a:lstStyle/>
          <a:p>
            <a:pPr marL="0" indent="0" algn="ctr">
              <a:buNone/>
            </a:pPr>
            <a:r>
              <a:rPr lang="en-US" sz="2800" b="1" i="1" dirty="0" smtClean="0"/>
              <a:t>NORSE</a:t>
            </a:r>
          </a:p>
          <a:p>
            <a:pPr marL="0" indent="0">
              <a:buNone/>
            </a:pPr>
            <a:r>
              <a:rPr lang="en-US" dirty="0" smtClean="0"/>
              <a:t>A constructive learning process that encourages authentic exchanges, instructive demonstrations, and an opportunity to focus on important life applications, not just methodology.</a:t>
            </a:r>
            <a:endParaRPr lang="en-US" dirty="0"/>
          </a:p>
          <a:p>
            <a:pPr marL="0" indent="0">
              <a:buNone/>
            </a:pPr>
            <a:endParaRPr lang="en-US" dirty="0"/>
          </a:p>
        </p:txBody>
      </p:sp>
    </p:spTree>
    <p:extLst>
      <p:ext uri="{BB962C8B-B14F-4D97-AF65-F5344CB8AC3E}">
        <p14:creationId xmlns:p14="http://schemas.microsoft.com/office/powerpoint/2010/main" val="2876107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Native Opportunities</a:t>
            </a:r>
            <a:endParaRPr lang="en-US" dirty="0"/>
          </a:p>
        </p:txBody>
      </p:sp>
      <p:sp>
        <p:nvSpPr>
          <p:cNvPr id="5" name="Content Placeholder 4"/>
          <p:cNvSpPr>
            <a:spLocks noGrp="1"/>
          </p:cNvSpPr>
          <p:nvPr>
            <p:ph idx="1"/>
          </p:nvPr>
        </p:nvSpPr>
        <p:spPr>
          <a:xfrm>
            <a:off x="838200" y="2595563"/>
            <a:ext cx="7886700" cy="3271838"/>
          </a:xfrm>
        </p:spPr>
        <p:txBody>
          <a:bodyPr>
            <a:normAutofit/>
          </a:bodyPr>
          <a:lstStyle/>
          <a:p>
            <a:pPr marL="0" indent="0" algn="ctr">
              <a:buNone/>
            </a:pPr>
            <a:endParaRPr lang="en-US" sz="4800" dirty="0" smtClean="0"/>
          </a:p>
          <a:p>
            <a:pPr marL="0" indent="0" algn="ctr">
              <a:buNone/>
            </a:pPr>
            <a:r>
              <a:rPr lang="en-US" sz="4000" b="1" i="1" dirty="0" smtClean="0"/>
              <a:t>Place Based Expectation</a:t>
            </a:r>
          </a:p>
        </p:txBody>
      </p:sp>
    </p:spTree>
    <p:extLst>
      <p:ext uri="{BB962C8B-B14F-4D97-AF65-F5344CB8AC3E}">
        <p14:creationId xmlns:p14="http://schemas.microsoft.com/office/powerpoint/2010/main" val="1822578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RETENTION</a:t>
            </a:r>
            <a:endParaRPr lang="en-US" dirty="0"/>
          </a:p>
        </p:txBody>
      </p:sp>
      <p:sp>
        <p:nvSpPr>
          <p:cNvPr id="3" name="Content Placeholder 2"/>
          <p:cNvSpPr>
            <a:spLocks noGrp="1"/>
          </p:cNvSpPr>
          <p:nvPr>
            <p:ph idx="1"/>
          </p:nvPr>
        </p:nvSpPr>
        <p:spPr/>
        <p:txBody>
          <a:bodyPr>
            <a:normAutofit/>
          </a:bodyPr>
          <a:lstStyle/>
          <a:p>
            <a:endParaRPr lang="en-US" dirty="0" smtClean="0"/>
          </a:p>
          <a:p>
            <a:pPr marL="0" indent="0">
              <a:buNone/>
            </a:pPr>
            <a:endParaRPr lang="en-US" dirty="0" smtClean="0"/>
          </a:p>
          <a:p>
            <a:pPr marL="0" indent="0" algn="ctr">
              <a:buNone/>
            </a:pPr>
            <a:r>
              <a:rPr lang="en-US" sz="4000" b="1" i="1" dirty="0" smtClean="0"/>
              <a:t>Forward Movement</a:t>
            </a:r>
          </a:p>
          <a:p>
            <a:pPr marL="0" indent="0" algn="ctr">
              <a:buNone/>
            </a:pPr>
            <a:endParaRPr lang="en-US" sz="4000" dirty="0"/>
          </a:p>
        </p:txBody>
      </p:sp>
    </p:spTree>
    <p:extLst>
      <p:ext uri="{BB962C8B-B14F-4D97-AF65-F5344CB8AC3E}">
        <p14:creationId xmlns:p14="http://schemas.microsoft.com/office/powerpoint/2010/main" val="1063131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a:t>
            </a:r>
            <a:endParaRPr lang="en-US" dirty="0"/>
          </a:p>
        </p:txBody>
      </p:sp>
      <p:sp>
        <p:nvSpPr>
          <p:cNvPr id="3" name="Content Placeholder 2"/>
          <p:cNvSpPr>
            <a:spLocks noGrp="1"/>
          </p:cNvSpPr>
          <p:nvPr>
            <p:ph idx="1"/>
          </p:nvPr>
        </p:nvSpPr>
        <p:spPr/>
        <p:txBody>
          <a:bodyPr>
            <a:normAutofit/>
          </a:bodyPr>
          <a:lstStyle/>
          <a:p>
            <a:pPr marL="0" indent="0" algn="ctr">
              <a:buNone/>
            </a:pPr>
            <a:endParaRPr lang="en-US" dirty="0" smtClean="0"/>
          </a:p>
          <a:p>
            <a:pPr marL="0" indent="0" algn="ctr">
              <a:buNone/>
            </a:pPr>
            <a:endParaRPr lang="en-US" dirty="0"/>
          </a:p>
          <a:p>
            <a:pPr marL="0" indent="0" algn="ctr">
              <a:buNone/>
            </a:pPr>
            <a:r>
              <a:rPr lang="en-US" sz="4000" b="1" i="1" dirty="0" smtClean="0"/>
              <a:t>Degree Completion</a:t>
            </a:r>
          </a:p>
          <a:p>
            <a:pPr marL="0" indent="0" algn="ctr">
              <a:buNone/>
            </a:pPr>
            <a:endParaRPr lang="en-US" sz="4800" dirty="0"/>
          </a:p>
        </p:txBody>
      </p:sp>
    </p:spTree>
    <p:extLst>
      <p:ext uri="{BB962C8B-B14F-4D97-AF65-F5344CB8AC3E}">
        <p14:creationId xmlns:p14="http://schemas.microsoft.com/office/powerpoint/2010/main" val="162063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theme/theme1.xml><?xml version="1.0" encoding="utf-8"?>
<a:theme xmlns:a="http://schemas.openxmlformats.org/drawingml/2006/main" name="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Perception.thmx</Template>
  <TotalTime>5902</TotalTime>
  <Words>1108</Words>
  <Application>Microsoft Office PowerPoint</Application>
  <PresentationFormat>On-screen Show (4:3)</PresentationFormat>
  <Paragraphs>134</Paragraphs>
  <Slides>23</Slides>
  <Notes>13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Perception</vt:lpstr>
      <vt:lpstr>Document</vt:lpstr>
      <vt:lpstr>Culturally Responsive Pedagogy</vt:lpstr>
      <vt:lpstr>Barnhardt &amp; Kawagley</vt:lpstr>
      <vt:lpstr>Comparison</vt:lpstr>
      <vt:lpstr>Background</vt:lpstr>
      <vt:lpstr>PowerPoint Presentation</vt:lpstr>
      <vt:lpstr>NORSE AT NEO</vt:lpstr>
      <vt:lpstr>Native Opportunities</vt:lpstr>
      <vt:lpstr>RETENTION</vt:lpstr>
      <vt:lpstr>SUCCESS</vt:lpstr>
      <vt:lpstr>EDUCATION</vt:lpstr>
      <vt:lpstr>PowerPoint Presentation</vt:lpstr>
      <vt:lpstr>PowerPoint Presentation</vt:lpstr>
      <vt:lpstr>PowerPoint Presentation</vt:lpstr>
      <vt:lpstr>PowerPoint Presentation</vt:lpstr>
      <vt:lpstr>PowerPoint Presentation</vt:lpstr>
      <vt:lpstr>Application of Standards Model</vt:lpstr>
      <vt:lpstr>Alaska Cultural Standards: Students</vt:lpstr>
      <vt:lpstr>Curricular Elements in Traditional Knowledge</vt:lpstr>
      <vt:lpstr>Indigenous Knowledge/Western Science</vt:lpstr>
      <vt:lpstr>Comanche Centered Education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Native Ways of Knowing</dc:title>
  <dc:creator>Diana Prinz</dc:creator>
  <cp:lastModifiedBy>Diana Prinz</cp:lastModifiedBy>
  <cp:revision>24</cp:revision>
  <dcterms:created xsi:type="dcterms:W3CDTF">2012-06-26T01:16:43Z</dcterms:created>
  <dcterms:modified xsi:type="dcterms:W3CDTF">2012-11-29T15:40:02Z</dcterms:modified>
</cp:coreProperties>
</file>